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media/image21.jpg" ContentType="image/png"/>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1"/>
  </p:notesMasterIdLst>
  <p:sldIdLst>
    <p:sldId id="256" r:id="rId2"/>
    <p:sldId id="257" r:id="rId3"/>
    <p:sldId id="258" r:id="rId4"/>
    <p:sldId id="301" r:id="rId5"/>
    <p:sldId id="260" r:id="rId6"/>
    <p:sldId id="300" r:id="rId7"/>
    <p:sldId id="303" r:id="rId8"/>
    <p:sldId id="305" r:id="rId9"/>
    <p:sldId id="304" r:id="rId10"/>
    <p:sldId id="261" r:id="rId11"/>
    <p:sldId id="274" r:id="rId12"/>
    <p:sldId id="275" r:id="rId13"/>
    <p:sldId id="302" r:id="rId14"/>
    <p:sldId id="306" r:id="rId15"/>
    <p:sldId id="308" r:id="rId16"/>
    <p:sldId id="309" r:id="rId17"/>
    <p:sldId id="310" r:id="rId18"/>
    <p:sldId id="307" r:id="rId19"/>
    <p:sldId id="311" r:id="rId20"/>
    <p:sldId id="262" r:id="rId21"/>
    <p:sldId id="312" r:id="rId22"/>
    <p:sldId id="313" r:id="rId23"/>
    <p:sldId id="314" r:id="rId24"/>
    <p:sldId id="315" r:id="rId25"/>
    <p:sldId id="316" r:id="rId26"/>
    <p:sldId id="317" r:id="rId27"/>
    <p:sldId id="318" r:id="rId28"/>
    <p:sldId id="319" r:id="rId29"/>
    <p:sldId id="263" r:id="rId30"/>
  </p:sldIdLst>
  <p:sldSz cx="12192000" cy="6858000"/>
  <p:notesSz cx="7104063" cy="10234613"/>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5463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4496" autoAdjust="0"/>
  </p:normalViewPr>
  <p:slideViewPr>
    <p:cSldViewPr snapToGrid="0">
      <p:cViewPr varScale="1">
        <p:scale>
          <a:sx n="108" d="100"/>
          <a:sy n="108" d="100"/>
        </p:scale>
        <p:origin x="-618" y="-78"/>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39" d="100"/>
        <a:sy n="139"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163" cy="512763"/>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4313" y="0"/>
            <a:ext cx="3078162" cy="512763"/>
          </a:xfrm>
          <a:prstGeom prst="rect">
            <a:avLst/>
          </a:prstGeom>
        </p:spPr>
        <p:txBody>
          <a:bodyPr vert="horz" lIns="91440" tIns="45720" rIns="91440" bIns="45720" rtlCol="0"/>
          <a:lstStyle>
            <a:lvl1pPr algn="r">
              <a:defRPr sz="1200"/>
            </a:lvl1pPr>
          </a:lstStyle>
          <a:p>
            <a:fld id="{B007765D-D031-47BD-A89B-2A6328251249}" type="datetimeFigureOut">
              <a:rPr lang="zh-CN" altLang="en-US" smtClean="0"/>
              <a:t>2019/4/6</a:t>
            </a:fld>
            <a:endParaRPr lang="zh-CN" altLang="en-US"/>
          </a:p>
        </p:txBody>
      </p:sp>
      <p:sp>
        <p:nvSpPr>
          <p:cNvPr id="4" name="幻灯片图像占位符 3"/>
          <p:cNvSpPr>
            <a:spLocks noGrp="1" noRot="1" noChangeAspect="1"/>
          </p:cNvSpPr>
          <p:nvPr>
            <p:ph type="sldImg" idx="2"/>
          </p:nvPr>
        </p:nvSpPr>
        <p:spPr>
          <a:xfrm>
            <a:off x="482600" y="1279525"/>
            <a:ext cx="6140450" cy="34544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1200" y="4926013"/>
            <a:ext cx="5683250" cy="4029075"/>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9721850"/>
            <a:ext cx="3078163" cy="512763"/>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4313" y="9721850"/>
            <a:ext cx="3078162" cy="512763"/>
          </a:xfrm>
          <a:prstGeom prst="rect">
            <a:avLst/>
          </a:prstGeom>
        </p:spPr>
        <p:txBody>
          <a:bodyPr vert="horz" lIns="91440" tIns="45720" rIns="91440" bIns="45720" rtlCol="0" anchor="b"/>
          <a:lstStyle>
            <a:lvl1pPr algn="r">
              <a:defRPr sz="1200"/>
            </a:lvl1pPr>
          </a:lstStyle>
          <a:p>
            <a:fld id="{C1E86BD5-DBF5-4ED2-8F99-370E170CE513}" type="slidenum">
              <a:rPr lang="zh-CN" altLang="en-US" smtClean="0"/>
              <a:t>‹#›</a:t>
            </a:fld>
            <a:endParaRPr lang="zh-CN" altLang="en-US"/>
          </a:p>
        </p:txBody>
      </p:sp>
    </p:spTree>
    <p:extLst>
      <p:ext uri="{BB962C8B-B14F-4D97-AF65-F5344CB8AC3E}">
        <p14:creationId xmlns:p14="http://schemas.microsoft.com/office/powerpoint/2010/main" val="21183127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Tree>
  </p:cSld>
  <p:clrMapOvr>
    <a:masterClrMapping/>
  </p:clrMapOvr>
  <p:transition spd="slow" advTm="5000">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smtClean="0"/>
              <a:t>单击此处编辑母版标题样式</a:t>
            </a:r>
            <a:endParaRPr lang="zh-CN" altLang="en-US"/>
          </a:p>
        </p:txBody>
      </p:sp>
      <p:sp>
        <p:nvSpPr>
          <p:cNvPr id="4" name="矩形 3"/>
          <p:cNvSpPr/>
          <p:nvPr userDrawn="1"/>
        </p:nvSpPr>
        <p:spPr>
          <a:xfrm>
            <a:off x="8325228" y="6545425"/>
            <a:ext cx="775136" cy="246221"/>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smtClean="0">
                <a:ln>
                  <a:noFill/>
                </a:ln>
                <a:solidFill>
                  <a:schemeClr val="bg1">
                    <a:lumMod val="95000"/>
                  </a:schemeClr>
                </a:solidFill>
                <a:effectLst/>
                <a:uLnTx/>
                <a:uFillTx/>
              </a:rPr>
              <a:t>PPT</a:t>
            </a:r>
            <a:r>
              <a:rPr kumimoji="0" lang="zh-CN" altLang="en-US" sz="100" b="0" i="0" u="none" strike="noStrike" kern="0" cap="none" spc="0" normalizeH="0" baseline="0" noProof="0" dirty="0" smtClean="0">
                <a:ln>
                  <a:noFill/>
                </a:ln>
                <a:solidFill>
                  <a:schemeClr val="bg1">
                    <a:lumMod val="95000"/>
                  </a:schemeClr>
                </a:solidFill>
                <a:effectLst/>
                <a:uLnTx/>
                <a:uFillTx/>
              </a:rPr>
              <a:t>模板下载：</a:t>
            </a:r>
            <a:r>
              <a:rPr kumimoji="0" lang="en-US" altLang="zh-CN" sz="100" b="0" i="0" u="none" strike="noStrike" kern="0" cap="none" spc="0" normalizeH="0" baseline="0" noProof="0" dirty="0" smtClean="0">
                <a:ln>
                  <a:noFill/>
                </a:ln>
                <a:solidFill>
                  <a:schemeClr val="bg1">
                    <a:lumMod val="95000"/>
                  </a:schemeClr>
                </a:solidFill>
                <a:effectLst/>
                <a:uLnTx/>
                <a:uFillTx/>
              </a:rPr>
              <a:t>www.1ppt.com/moban/     </a:t>
            </a:r>
            <a:r>
              <a:rPr kumimoji="0" lang="zh-CN" altLang="en-US" sz="100" b="0" i="0" u="none" strike="noStrike" kern="0" cap="none" spc="0" normalizeH="0" baseline="0" noProof="0" dirty="0" smtClean="0">
                <a:ln>
                  <a:noFill/>
                </a:ln>
                <a:solidFill>
                  <a:schemeClr val="bg1">
                    <a:lumMod val="95000"/>
                  </a:schemeClr>
                </a:solidFill>
                <a:effectLst/>
                <a:uLnTx/>
                <a:uFillTx/>
              </a:rPr>
              <a:t>行业</a:t>
            </a:r>
            <a:r>
              <a:rPr kumimoji="0" lang="en-US" altLang="zh-CN" sz="100" b="0" i="0" u="none" strike="noStrike" kern="0" cap="none" spc="0" normalizeH="0" baseline="0" noProof="0" dirty="0" smtClean="0">
                <a:ln>
                  <a:noFill/>
                </a:ln>
                <a:solidFill>
                  <a:schemeClr val="bg1">
                    <a:lumMod val="95000"/>
                  </a:schemeClr>
                </a:solidFill>
                <a:effectLst/>
                <a:uLnTx/>
                <a:uFillTx/>
              </a:rPr>
              <a:t>PPT</a:t>
            </a:r>
            <a:r>
              <a:rPr kumimoji="0" lang="zh-CN" altLang="en-US" sz="100" b="0" i="0" u="none" strike="noStrike" kern="0" cap="none" spc="0" normalizeH="0" baseline="0" noProof="0" dirty="0" smtClean="0">
                <a:ln>
                  <a:noFill/>
                </a:ln>
                <a:solidFill>
                  <a:schemeClr val="bg1">
                    <a:lumMod val="95000"/>
                  </a:schemeClr>
                </a:solidFill>
                <a:effectLst/>
                <a:uLnTx/>
                <a:uFillTx/>
              </a:rPr>
              <a:t>模板：</a:t>
            </a:r>
            <a:r>
              <a:rPr kumimoji="0" lang="en-US" altLang="zh-CN" sz="100" b="0" i="0" u="none" strike="noStrike" kern="0" cap="none" spc="0" normalizeH="0" baseline="0" noProof="0" dirty="0" smtClean="0">
                <a:ln>
                  <a:noFill/>
                </a:ln>
                <a:solidFill>
                  <a:schemeClr val="bg1">
                    <a:lumMod val="95000"/>
                  </a:schemeClr>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smtClean="0">
                <a:ln>
                  <a:noFill/>
                </a:ln>
                <a:solidFill>
                  <a:schemeClr val="bg1">
                    <a:lumMod val="95000"/>
                  </a:schemeClr>
                </a:solidFill>
                <a:effectLst/>
                <a:uLnTx/>
                <a:uFillTx/>
              </a:rPr>
              <a:t>节日</a:t>
            </a:r>
            <a:r>
              <a:rPr kumimoji="0" lang="en-US" altLang="zh-CN" sz="100" b="0" i="0" u="none" strike="noStrike" kern="0" cap="none" spc="0" normalizeH="0" baseline="0" noProof="0" dirty="0" smtClean="0">
                <a:ln>
                  <a:noFill/>
                </a:ln>
                <a:solidFill>
                  <a:schemeClr val="bg1">
                    <a:lumMod val="95000"/>
                  </a:schemeClr>
                </a:solidFill>
                <a:effectLst/>
                <a:uLnTx/>
                <a:uFillTx/>
              </a:rPr>
              <a:t>PPT</a:t>
            </a:r>
            <a:r>
              <a:rPr kumimoji="0" lang="zh-CN" altLang="en-US" sz="100" b="0" i="0" u="none" strike="noStrike" kern="0" cap="none" spc="0" normalizeH="0" baseline="0" noProof="0" dirty="0" smtClean="0">
                <a:ln>
                  <a:noFill/>
                </a:ln>
                <a:solidFill>
                  <a:schemeClr val="bg1">
                    <a:lumMod val="95000"/>
                  </a:schemeClr>
                </a:solidFill>
                <a:effectLst/>
                <a:uLnTx/>
                <a:uFillTx/>
              </a:rPr>
              <a:t>模板：</a:t>
            </a:r>
            <a:r>
              <a:rPr kumimoji="0" lang="en-US" altLang="zh-CN" sz="100" b="0" i="0" u="none" strike="noStrike" kern="0" cap="none" spc="0" normalizeH="0" baseline="0" noProof="0" dirty="0" smtClean="0">
                <a:ln>
                  <a:noFill/>
                </a:ln>
                <a:solidFill>
                  <a:schemeClr val="bg1">
                    <a:lumMod val="95000"/>
                  </a:schemeClr>
                </a:solidFill>
                <a:effectLst/>
                <a:uLnTx/>
                <a:uFillTx/>
              </a:rPr>
              <a:t>www.1ppt.com/jieri/           PPT</a:t>
            </a:r>
            <a:r>
              <a:rPr kumimoji="0" lang="zh-CN" altLang="en-US" sz="100" b="0" i="0" u="none" strike="noStrike" kern="0" cap="none" spc="0" normalizeH="0" baseline="0" noProof="0" dirty="0" smtClean="0">
                <a:ln>
                  <a:noFill/>
                </a:ln>
                <a:solidFill>
                  <a:schemeClr val="bg1">
                    <a:lumMod val="95000"/>
                  </a:schemeClr>
                </a:solidFill>
                <a:effectLst/>
                <a:uLnTx/>
                <a:uFillTx/>
              </a:rPr>
              <a:t>素材下载：</a:t>
            </a:r>
            <a:r>
              <a:rPr kumimoji="0" lang="en-US" altLang="zh-CN" sz="100" b="0" i="0" u="none" strike="noStrike" kern="0" cap="none" spc="0" normalizeH="0" baseline="0" noProof="0" dirty="0" smtClean="0">
                <a:ln>
                  <a:noFill/>
                </a:ln>
                <a:solidFill>
                  <a:schemeClr val="bg1">
                    <a:lumMod val="95000"/>
                  </a:schemeClr>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smtClean="0">
                <a:ln>
                  <a:noFill/>
                </a:ln>
                <a:solidFill>
                  <a:schemeClr val="bg1">
                    <a:lumMod val="95000"/>
                  </a:schemeClr>
                </a:solidFill>
                <a:effectLst/>
                <a:uLnTx/>
                <a:uFillTx/>
              </a:rPr>
              <a:t>PPT</a:t>
            </a:r>
            <a:r>
              <a:rPr kumimoji="0" lang="zh-CN" altLang="en-US" sz="100" b="0" i="0" u="none" strike="noStrike" kern="0" cap="none" spc="0" normalizeH="0" baseline="0" noProof="0" dirty="0" smtClean="0">
                <a:ln>
                  <a:noFill/>
                </a:ln>
                <a:solidFill>
                  <a:schemeClr val="bg1">
                    <a:lumMod val="95000"/>
                  </a:schemeClr>
                </a:solidFill>
                <a:effectLst/>
                <a:uLnTx/>
                <a:uFillTx/>
              </a:rPr>
              <a:t>背景图片：</a:t>
            </a:r>
            <a:r>
              <a:rPr kumimoji="0" lang="en-US" altLang="zh-CN" sz="100" b="0" i="0" u="none" strike="noStrike" kern="0" cap="none" spc="0" normalizeH="0" baseline="0" noProof="0" dirty="0" smtClean="0">
                <a:ln>
                  <a:noFill/>
                </a:ln>
                <a:solidFill>
                  <a:schemeClr val="bg1">
                    <a:lumMod val="95000"/>
                  </a:schemeClr>
                </a:solidFill>
                <a:effectLst/>
                <a:uLnTx/>
                <a:uFillTx/>
              </a:rPr>
              <a:t>www.1ppt.com/beijing/      PPT</a:t>
            </a:r>
            <a:r>
              <a:rPr kumimoji="0" lang="zh-CN" altLang="en-US" sz="100" b="0" i="0" u="none" strike="noStrike" kern="0" cap="none" spc="0" normalizeH="0" baseline="0" noProof="0" dirty="0" smtClean="0">
                <a:ln>
                  <a:noFill/>
                </a:ln>
                <a:solidFill>
                  <a:schemeClr val="bg1">
                    <a:lumMod val="95000"/>
                  </a:schemeClr>
                </a:solidFill>
                <a:effectLst/>
                <a:uLnTx/>
                <a:uFillTx/>
              </a:rPr>
              <a:t>图表下载：</a:t>
            </a:r>
            <a:r>
              <a:rPr kumimoji="0" lang="en-US" altLang="zh-CN" sz="100" b="0" i="0" u="none" strike="noStrike" kern="0" cap="none" spc="0" normalizeH="0" baseline="0" noProof="0" dirty="0" smtClean="0">
                <a:ln>
                  <a:noFill/>
                </a:ln>
                <a:solidFill>
                  <a:schemeClr val="bg1">
                    <a:lumMod val="95000"/>
                  </a:schemeClr>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smtClean="0">
                <a:ln>
                  <a:noFill/>
                </a:ln>
                <a:solidFill>
                  <a:schemeClr val="bg1">
                    <a:lumMod val="95000"/>
                  </a:schemeClr>
                </a:solidFill>
                <a:effectLst/>
                <a:uLnTx/>
                <a:uFillTx/>
              </a:rPr>
              <a:t>优秀</a:t>
            </a:r>
            <a:r>
              <a:rPr kumimoji="0" lang="en-US" altLang="zh-CN" sz="100" b="0" i="0" u="none" strike="noStrike" kern="0" cap="none" spc="0" normalizeH="0" baseline="0" noProof="0" dirty="0" smtClean="0">
                <a:ln>
                  <a:noFill/>
                </a:ln>
                <a:solidFill>
                  <a:schemeClr val="bg1">
                    <a:lumMod val="95000"/>
                  </a:schemeClr>
                </a:solidFill>
                <a:effectLst/>
                <a:uLnTx/>
                <a:uFillTx/>
              </a:rPr>
              <a:t>PPT</a:t>
            </a:r>
            <a:r>
              <a:rPr kumimoji="0" lang="zh-CN" altLang="en-US" sz="100" b="0" i="0" u="none" strike="noStrike" kern="0" cap="none" spc="0" normalizeH="0" baseline="0" noProof="0" dirty="0" smtClean="0">
                <a:ln>
                  <a:noFill/>
                </a:ln>
                <a:solidFill>
                  <a:schemeClr val="bg1">
                    <a:lumMod val="95000"/>
                  </a:schemeClr>
                </a:solidFill>
                <a:effectLst/>
                <a:uLnTx/>
                <a:uFillTx/>
              </a:rPr>
              <a:t>下载：</a:t>
            </a:r>
            <a:r>
              <a:rPr kumimoji="0" lang="en-US" altLang="zh-CN" sz="100" b="0" i="0" u="none" strike="noStrike" kern="0" cap="none" spc="0" normalizeH="0" baseline="0" noProof="0" dirty="0" smtClean="0">
                <a:ln>
                  <a:noFill/>
                </a:ln>
                <a:solidFill>
                  <a:schemeClr val="bg1">
                    <a:lumMod val="95000"/>
                  </a:schemeClr>
                </a:solidFill>
                <a:effectLst/>
                <a:uLnTx/>
                <a:uFillTx/>
              </a:rPr>
              <a:t>www.1ppt.com/xiazai/        PPT</a:t>
            </a:r>
            <a:r>
              <a:rPr kumimoji="0" lang="zh-CN" altLang="en-US" sz="100" b="0" i="0" u="none" strike="noStrike" kern="0" cap="none" spc="0" normalizeH="0" baseline="0" noProof="0" dirty="0" smtClean="0">
                <a:ln>
                  <a:noFill/>
                </a:ln>
                <a:solidFill>
                  <a:schemeClr val="bg1">
                    <a:lumMod val="95000"/>
                  </a:schemeClr>
                </a:solidFill>
                <a:effectLst/>
                <a:uLnTx/>
                <a:uFillTx/>
              </a:rPr>
              <a:t>教程： </a:t>
            </a:r>
            <a:r>
              <a:rPr kumimoji="0" lang="en-US" altLang="zh-CN" sz="100" b="0" i="0" u="none" strike="noStrike" kern="0" cap="none" spc="0" normalizeH="0" baseline="0" noProof="0" dirty="0" smtClean="0">
                <a:ln>
                  <a:noFill/>
                </a:ln>
                <a:solidFill>
                  <a:schemeClr val="bg1">
                    <a:lumMod val="95000"/>
                  </a:schemeClr>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smtClean="0">
                <a:ln>
                  <a:noFill/>
                </a:ln>
                <a:solidFill>
                  <a:schemeClr val="bg1">
                    <a:lumMod val="95000"/>
                  </a:schemeClr>
                </a:solidFill>
                <a:effectLst/>
                <a:uLnTx/>
                <a:uFillTx/>
              </a:rPr>
              <a:t>Word</a:t>
            </a:r>
            <a:r>
              <a:rPr kumimoji="0" lang="zh-CN" altLang="en-US" sz="100" b="0" i="0" u="none" strike="noStrike" kern="0" cap="none" spc="0" normalizeH="0" baseline="0" noProof="0" dirty="0" smtClean="0">
                <a:ln>
                  <a:noFill/>
                </a:ln>
                <a:solidFill>
                  <a:schemeClr val="bg1">
                    <a:lumMod val="95000"/>
                  </a:schemeClr>
                </a:solidFill>
                <a:effectLst/>
                <a:uLnTx/>
                <a:uFillTx/>
              </a:rPr>
              <a:t>教程： </a:t>
            </a:r>
            <a:r>
              <a:rPr kumimoji="0" lang="en-US" altLang="zh-CN" sz="100" b="0" i="0" u="none" strike="noStrike" kern="0" cap="none" spc="0" normalizeH="0" baseline="0" noProof="0" dirty="0" smtClean="0">
                <a:ln>
                  <a:noFill/>
                </a:ln>
                <a:solidFill>
                  <a:schemeClr val="bg1">
                    <a:lumMod val="95000"/>
                  </a:schemeClr>
                </a:solidFill>
                <a:effectLst/>
                <a:uLnTx/>
                <a:uFillTx/>
              </a:rPr>
              <a:t>www.1ppt.com/word/              Excel</a:t>
            </a:r>
            <a:r>
              <a:rPr kumimoji="0" lang="zh-CN" altLang="en-US" sz="100" b="0" i="0" u="none" strike="noStrike" kern="0" cap="none" spc="0" normalizeH="0" baseline="0" noProof="0" dirty="0" smtClean="0">
                <a:ln>
                  <a:noFill/>
                </a:ln>
                <a:solidFill>
                  <a:schemeClr val="bg1">
                    <a:lumMod val="95000"/>
                  </a:schemeClr>
                </a:solidFill>
                <a:effectLst/>
                <a:uLnTx/>
                <a:uFillTx/>
              </a:rPr>
              <a:t>教程：</a:t>
            </a:r>
            <a:r>
              <a:rPr kumimoji="0" lang="en-US" altLang="zh-CN" sz="100" b="0" i="0" u="none" strike="noStrike" kern="0" cap="none" spc="0" normalizeH="0" baseline="0" noProof="0" dirty="0" smtClean="0">
                <a:ln>
                  <a:noFill/>
                </a:ln>
                <a:solidFill>
                  <a:schemeClr val="bg1">
                    <a:lumMod val="95000"/>
                  </a:schemeClr>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smtClean="0">
                <a:ln>
                  <a:noFill/>
                </a:ln>
                <a:solidFill>
                  <a:schemeClr val="bg1">
                    <a:lumMod val="95000"/>
                  </a:schemeClr>
                </a:solidFill>
                <a:effectLst/>
                <a:uLnTx/>
                <a:uFillTx/>
              </a:rPr>
              <a:t>资料下载：</a:t>
            </a:r>
            <a:r>
              <a:rPr kumimoji="0" lang="en-US" altLang="zh-CN" sz="100" b="0" i="0" u="none" strike="noStrike" kern="0" cap="none" spc="0" normalizeH="0" baseline="0" noProof="0" dirty="0" smtClean="0">
                <a:ln>
                  <a:noFill/>
                </a:ln>
                <a:solidFill>
                  <a:schemeClr val="bg1">
                    <a:lumMod val="95000"/>
                  </a:schemeClr>
                </a:solidFill>
                <a:effectLst/>
                <a:uLnTx/>
                <a:uFillTx/>
              </a:rPr>
              <a:t>www.1ppt.com/ziliao/                PPT</a:t>
            </a:r>
            <a:r>
              <a:rPr kumimoji="0" lang="zh-CN" altLang="en-US" sz="100" b="0" i="0" u="none" strike="noStrike" kern="0" cap="none" spc="0" normalizeH="0" baseline="0" noProof="0" dirty="0" smtClean="0">
                <a:ln>
                  <a:noFill/>
                </a:ln>
                <a:solidFill>
                  <a:schemeClr val="bg1">
                    <a:lumMod val="95000"/>
                  </a:schemeClr>
                </a:solidFill>
                <a:effectLst/>
                <a:uLnTx/>
                <a:uFillTx/>
              </a:rPr>
              <a:t>课件下载：</a:t>
            </a:r>
            <a:r>
              <a:rPr kumimoji="0" lang="en-US" altLang="zh-CN" sz="100" b="0" i="0" u="none" strike="noStrike" kern="0" cap="none" spc="0" normalizeH="0" baseline="0" noProof="0" dirty="0" smtClean="0">
                <a:ln>
                  <a:noFill/>
                </a:ln>
                <a:solidFill>
                  <a:schemeClr val="bg1">
                    <a:lumMod val="95000"/>
                  </a:schemeClr>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smtClean="0">
                <a:ln>
                  <a:noFill/>
                </a:ln>
                <a:solidFill>
                  <a:schemeClr val="bg1">
                    <a:lumMod val="95000"/>
                  </a:schemeClr>
                </a:solidFill>
                <a:effectLst/>
                <a:uLnTx/>
                <a:uFillTx/>
              </a:rPr>
              <a:t>范文下载：</a:t>
            </a:r>
            <a:r>
              <a:rPr kumimoji="0" lang="en-US" altLang="zh-CN" sz="100" b="0" i="0" u="none" strike="noStrike" kern="0" cap="none" spc="0" normalizeH="0" baseline="0" noProof="0" dirty="0" smtClean="0">
                <a:ln>
                  <a:noFill/>
                </a:ln>
                <a:solidFill>
                  <a:schemeClr val="bg1">
                    <a:lumMod val="95000"/>
                  </a:schemeClr>
                </a:solidFill>
                <a:effectLst/>
                <a:uLnTx/>
                <a:uFillTx/>
              </a:rPr>
              <a:t>www.1ppt.com/fanwen/             </a:t>
            </a:r>
            <a:r>
              <a:rPr kumimoji="0" lang="zh-CN" altLang="en-US" sz="100" b="0" i="0" u="none" strike="noStrike" kern="0" cap="none" spc="0" normalizeH="0" baseline="0" noProof="0" dirty="0" smtClean="0">
                <a:ln>
                  <a:noFill/>
                </a:ln>
                <a:solidFill>
                  <a:schemeClr val="bg1">
                    <a:lumMod val="95000"/>
                  </a:schemeClr>
                </a:solidFill>
                <a:effectLst/>
                <a:uLnTx/>
                <a:uFillTx/>
              </a:rPr>
              <a:t>试卷下载：</a:t>
            </a:r>
            <a:r>
              <a:rPr kumimoji="0" lang="en-US" altLang="zh-CN" sz="100" b="0" i="0" u="none" strike="noStrike" kern="0" cap="none" spc="0" normalizeH="0" baseline="0" noProof="0" dirty="0" smtClean="0">
                <a:ln>
                  <a:noFill/>
                </a:ln>
                <a:solidFill>
                  <a:schemeClr val="bg1">
                    <a:lumMod val="95000"/>
                  </a:schemeClr>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smtClean="0">
                <a:ln>
                  <a:noFill/>
                </a:ln>
                <a:solidFill>
                  <a:schemeClr val="bg1">
                    <a:lumMod val="95000"/>
                  </a:schemeClr>
                </a:solidFill>
                <a:effectLst/>
                <a:uLnTx/>
                <a:uFillTx/>
              </a:rPr>
              <a:t>教案下载：</a:t>
            </a:r>
            <a:r>
              <a:rPr kumimoji="0" lang="en-US" altLang="zh-CN" sz="100" b="0" i="0" u="none" strike="noStrike" kern="0" cap="none" spc="0" normalizeH="0" baseline="0" noProof="0" dirty="0" smtClean="0">
                <a:ln>
                  <a:noFill/>
                </a:ln>
                <a:solidFill>
                  <a:schemeClr val="bg1">
                    <a:lumMod val="95000"/>
                  </a:schemeClr>
                </a:solidFill>
                <a:effectLst/>
                <a:uLnTx/>
                <a:uFillTx/>
              </a:rPr>
              <a:t>www.1ppt.com/jiaoan/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smtClean="0">
                <a:ln>
                  <a:noFill/>
                </a:ln>
                <a:solidFill>
                  <a:schemeClr val="bg1">
                    <a:lumMod val="95000"/>
                  </a:schemeClr>
                </a:solidFill>
                <a:effectLst/>
                <a:uLnTx/>
                <a:uFillTx/>
              </a:rPr>
              <a:t>字体下载：</a:t>
            </a:r>
            <a:r>
              <a:rPr kumimoji="0" lang="en-US" altLang="zh-CN" sz="100" b="0" i="0" u="none" strike="noStrike" kern="0" cap="none" spc="0" normalizeH="0" baseline="0" noProof="0" dirty="0" smtClean="0">
                <a:ln>
                  <a:noFill/>
                </a:ln>
                <a:solidFill>
                  <a:schemeClr val="bg1">
                    <a:lumMod val="95000"/>
                  </a:schemeClr>
                </a:solidFill>
                <a:effectLst/>
                <a:uLnTx/>
                <a:uFillTx/>
              </a:rPr>
              <a:t>www.1ppt.com/ziti/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smtClean="0">
                <a:ln>
                  <a:noFill/>
                </a:ln>
                <a:solidFill>
                  <a:schemeClr val="bg1">
                    <a:lumMod val="95000"/>
                  </a:schemeClr>
                </a:solidFill>
                <a:effectLst/>
                <a:uLnTx/>
                <a:uFillTx/>
              </a:rPr>
              <a:t> </a:t>
            </a:r>
            <a:endParaRPr kumimoji="0" lang="zh-CN" altLang="en-US" sz="100" b="0" i="0" u="none" strike="noStrike" kern="0" cap="none" spc="0" normalizeH="0" baseline="0" noProof="0" dirty="0" smtClean="0">
              <a:ln>
                <a:noFill/>
              </a:ln>
              <a:solidFill>
                <a:schemeClr val="bg1">
                  <a:lumMod val="95000"/>
                </a:schemeClr>
              </a:solidFill>
              <a:effectLst/>
              <a:uLnTx/>
              <a:uFillTx/>
            </a:endParaRPr>
          </a:p>
        </p:txBody>
      </p:sp>
    </p:spTree>
    <p:extLst>
      <p:ext uri="{BB962C8B-B14F-4D97-AF65-F5344CB8AC3E}">
        <p14:creationId xmlns:p14="http://schemas.microsoft.com/office/powerpoint/2010/main" val="1836400887"/>
      </p:ext>
    </p:extLst>
  </p:cSld>
  <p:clrMapOvr>
    <a:masterClrMapping/>
  </p:clrMapOvr>
  <p:transition spd="slow" advTm="5000">
    <p:push dir="u"/>
  </p:transition>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Lst>
  <p:transition spd="slow" advTm="5000">
    <p:push dir="u"/>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4.png"/><Relationship Id="rId7" Type="http://schemas.openxmlformats.org/officeDocument/2006/relationships/image" Target="../media/image18.png"/><Relationship Id="rId2" Type="http://schemas.openxmlformats.org/officeDocument/2006/relationships/image" Target="../media/image9.png"/><Relationship Id="rId1" Type="http://schemas.openxmlformats.org/officeDocument/2006/relationships/slideLayout" Target="../slideLayouts/slideLayout1.xml"/><Relationship Id="rId6" Type="http://schemas.openxmlformats.org/officeDocument/2006/relationships/image" Target="../media/image17.jpeg"/><Relationship Id="rId5" Type="http://schemas.openxmlformats.org/officeDocument/2006/relationships/image" Target="../media/image16.png"/><Relationship Id="rId10" Type="http://schemas.openxmlformats.org/officeDocument/2006/relationships/image" Target="../media/image21.jpg"/><Relationship Id="rId4" Type="http://schemas.openxmlformats.org/officeDocument/2006/relationships/image" Target="../media/image15.jpeg"/><Relationship Id="rId9" Type="http://schemas.openxmlformats.org/officeDocument/2006/relationships/image" Target="../media/image20.jp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png"/><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png"/><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png"/><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png"/><Relationship Id="rId1" Type="http://schemas.openxmlformats.org/officeDocument/2006/relationships/slideLayout" Target="../slideLayouts/slideLayout1.xml"/><Relationship Id="rId5" Type="http://schemas.openxmlformats.org/officeDocument/2006/relationships/image" Target="../media/image28.png"/><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png"/><Relationship Id="rId1" Type="http://schemas.openxmlformats.org/officeDocument/2006/relationships/slideLayout" Target="../slideLayouts/slideLayout1.xml"/><Relationship Id="rId5" Type="http://schemas.openxmlformats.org/officeDocument/2006/relationships/image" Target="../media/image30.png"/><Relationship Id="rId4" Type="http://schemas.openxmlformats.org/officeDocument/2006/relationships/image" Target="../media/image29.png"/></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png"/><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35.png"/><Relationship Id="rId2" Type="http://schemas.openxmlformats.org/officeDocument/2006/relationships/image" Target="../media/image9.png"/><Relationship Id="rId1" Type="http://schemas.openxmlformats.org/officeDocument/2006/relationships/slideLayout" Target="../slideLayouts/slideLayout1.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24.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4.png"/><Relationship Id="rId7" Type="http://schemas.openxmlformats.org/officeDocument/2006/relationships/image" Target="../media/image38.png"/><Relationship Id="rId2" Type="http://schemas.openxmlformats.org/officeDocument/2006/relationships/image" Target="../media/image9.png"/><Relationship Id="rId1" Type="http://schemas.openxmlformats.org/officeDocument/2006/relationships/slideLayout" Target="../slideLayouts/slideLayout1.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4.png"/></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43.png"/><Relationship Id="rId2" Type="http://schemas.openxmlformats.org/officeDocument/2006/relationships/image" Target="../media/image9.png"/><Relationship Id="rId1" Type="http://schemas.openxmlformats.org/officeDocument/2006/relationships/slideLayout" Target="../slideLayouts/slideLayout1.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png"/><Relationship Id="rId1" Type="http://schemas.openxmlformats.org/officeDocument/2006/relationships/slideLayout" Target="../slideLayouts/slideLayout1.xml"/><Relationship Id="rId5" Type="http://schemas.openxmlformats.org/officeDocument/2006/relationships/image" Target="../media/image45.png"/><Relationship Id="rId4" Type="http://schemas.openxmlformats.org/officeDocument/2006/relationships/image" Target="../media/image44.png"/></Relationships>
</file>

<file path=ppt/slides/_rels/slide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png"/><Relationship Id="rId1" Type="http://schemas.openxmlformats.org/officeDocument/2006/relationships/slideLayout" Target="../slideLayouts/slideLayout1.xml"/><Relationship Id="rId4" Type="http://schemas.openxmlformats.org/officeDocument/2006/relationships/image" Target="../media/image46.png"/></Relationships>
</file>

<file path=ppt/slides/_rels/slide28.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hyperlink" Target="https://developers.weixin.qq.com/miniprogram/dev" TargetMode="External"/><Relationship Id="rId2" Type="http://schemas.openxmlformats.org/officeDocument/2006/relationships/image" Target="../media/image9.png"/><Relationship Id="rId1" Type="http://schemas.openxmlformats.org/officeDocument/2006/relationships/slideLayout" Target="../slideLayouts/slideLayout1.xml"/><Relationship Id="rId6" Type="http://schemas.openxmlformats.org/officeDocument/2006/relationships/hyperlink" Target="https://cn.vuejs.org/" TargetMode="External"/><Relationship Id="rId5" Type="http://schemas.openxmlformats.org/officeDocument/2006/relationships/hyperlink" Target="https://weui.io/" TargetMode="External"/><Relationship Id="rId4" Type="http://schemas.openxmlformats.org/officeDocument/2006/relationships/hyperlink" Target="https://tencent.github.io/wepy/"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png"/><Relationship Id="rId1" Type="http://schemas.openxmlformats.org/officeDocument/2006/relationships/slideLayout" Target="../slideLayouts/slideLayout1.xml"/><Relationship Id="rId4" Type="http://schemas.openxmlformats.org/officeDocument/2006/relationships/image" Target="../media/image10.jp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png"/><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png"/><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png"/><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png"/><Relationship Id="rId1" Type="http://schemas.openxmlformats.org/officeDocument/2006/relationships/slideLayout" Target="../slideLayouts/slideLayout1.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圆圈"/>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942715" y="1099185"/>
            <a:ext cx="4306570" cy="4298315"/>
          </a:xfrm>
          <a:prstGeom prst="rect">
            <a:avLst/>
          </a:prstGeom>
        </p:spPr>
      </p:pic>
      <p:pic>
        <p:nvPicPr>
          <p:cNvPr id="6" name="图片 5" descr="面包"/>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199245" y="5033645"/>
            <a:ext cx="2394585" cy="1304290"/>
          </a:xfrm>
          <a:prstGeom prst="rect">
            <a:avLst/>
          </a:prstGeom>
        </p:spPr>
      </p:pic>
      <p:pic>
        <p:nvPicPr>
          <p:cNvPr id="9" name="图片 8" descr="树枝"/>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160" y="-22225"/>
            <a:ext cx="1713230" cy="1844040"/>
          </a:xfrm>
          <a:prstGeom prst="rect">
            <a:avLst/>
          </a:prstGeom>
        </p:spPr>
      </p:pic>
      <p:grpSp>
        <p:nvGrpSpPr>
          <p:cNvPr id="13" name="组合 12"/>
          <p:cNvGrpSpPr/>
          <p:nvPr/>
        </p:nvGrpSpPr>
        <p:grpSpPr>
          <a:xfrm>
            <a:off x="5886450" y="1789430"/>
            <a:ext cx="417830" cy="589280"/>
            <a:chOff x="8953" y="3127"/>
            <a:chExt cx="658" cy="928"/>
          </a:xfrm>
        </p:grpSpPr>
        <p:cxnSp>
          <p:nvCxnSpPr>
            <p:cNvPr id="10" name="直接连接符 9"/>
            <p:cNvCxnSpPr/>
            <p:nvPr/>
          </p:nvCxnSpPr>
          <p:spPr>
            <a:xfrm>
              <a:off x="8953" y="3127"/>
              <a:ext cx="659" cy="0"/>
            </a:xfrm>
            <a:prstGeom prst="line">
              <a:avLst/>
            </a:prstGeom>
            <a:ln w="19050">
              <a:solidFill>
                <a:srgbClr val="55463D"/>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8953" y="3127"/>
              <a:ext cx="0" cy="929"/>
            </a:xfrm>
            <a:prstGeom prst="line">
              <a:avLst/>
            </a:prstGeom>
            <a:ln w="19050">
              <a:solidFill>
                <a:srgbClr val="55463D"/>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9600" y="3127"/>
              <a:ext cx="0" cy="929"/>
            </a:xfrm>
            <a:prstGeom prst="line">
              <a:avLst/>
            </a:prstGeom>
            <a:ln w="19050">
              <a:solidFill>
                <a:srgbClr val="55463D"/>
              </a:solidFill>
            </a:ln>
          </p:spPr>
          <p:style>
            <a:lnRef idx="1">
              <a:schemeClr val="accent1"/>
            </a:lnRef>
            <a:fillRef idx="0">
              <a:schemeClr val="accent1"/>
            </a:fillRef>
            <a:effectRef idx="0">
              <a:schemeClr val="accent1"/>
            </a:effectRef>
            <a:fontRef idx="minor">
              <a:schemeClr val="tx1"/>
            </a:fontRef>
          </p:style>
        </p:cxnSp>
      </p:grpSp>
      <p:grpSp>
        <p:nvGrpSpPr>
          <p:cNvPr id="14" name="组合 13"/>
          <p:cNvGrpSpPr/>
          <p:nvPr/>
        </p:nvGrpSpPr>
        <p:grpSpPr>
          <a:xfrm flipV="1">
            <a:off x="5894070" y="4150360"/>
            <a:ext cx="417830" cy="589280"/>
            <a:chOff x="8953" y="3127"/>
            <a:chExt cx="658" cy="928"/>
          </a:xfrm>
        </p:grpSpPr>
        <p:cxnSp>
          <p:nvCxnSpPr>
            <p:cNvPr id="15" name="直接连接符 14"/>
            <p:cNvCxnSpPr/>
            <p:nvPr/>
          </p:nvCxnSpPr>
          <p:spPr>
            <a:xfrm>
              <a:off x="8953" y="3127"/>
              <a:ext cx="659" cy="0"/>
            </a:xfrm>
            <a:prstGeom prst="line">
              <a:avLst/>
            </a:prstGeom>
            <a:ln w="19050">
              <a:solidFill>
                <a:srgbClr val="55463D"/>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8953" y="3127"/>
              <a:ext cx="0" cy="929"/>
            </a:xfrm>
            <a:prstGeom prst="line">
              <a:avLst/>
            </a:prstGeom>
            <a:ln w="19050">
              <a:solidFill>
                <a:srgbClr val="55463D"/>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9600" y="3127"/>
              <a:ext cx="0" cy="929"/>
            </a:xfrm>
            <a:prstGeom prst="line">
              <a:avLst/>
            </a:prstGeom>
            <a:ln w="19050">
              <a:solidFill>
                <a:srgbClr val="55463D"/>
              </a:solidFill>
            </a:ln>
          </p:spPr>
          <p:style>
            <a:lnRef idx="1">
              <a:schemeClr val="accent1"/>
            </a:lnRef>
            <a:fillRef idx="0">
              <a:schemeClr val="accent1"/>
            </a:fillRef>
            <a:effectRef idx="0">
              <a:schemeClr val="accent1"/>
            </a:effectRef>
            <a:fontRef idx="minor">
              <a:schemeClr val="tx1"/>
            </a:fontRef>
          </p:style>
        </p:cxnSp>
      </p:grpSp>
      <p:sp>
        <p:nvSpPr>
          <p:cNvPr id="18" name="文本框 17"/>
          <p:cNvSpPr txBox="1"/>
          <p:nvPr/>
        </p:nvSpPr>
        <p:spPr>
          <a:xfrm>
            <a:off x="4438699" y="2595396"/>
            <a:ext cx="3334385" cy="769441"/>
          </a:xfrm>
          <a:prstGeom prst="rect">
            <a:avLst/>
          </a:prstGeom>
          <a:noFill/>
        </p:spPr>
        <p:txBody>
          <a:bodyPr wrap="square" rtlCol="0">
            <a:spAutoFit/>
          </a:bodyPr>
          <a:lstStyle/>
          <a:p>
            <a:pPr algn="ctr"/>
            <a:r>
              <a:rPr lang="zh-CN" altLang="en-US" sz="4400" dirty="0" smtClean="0">
                <a:solidFill>
                  <a:srgbClr val="55463D"/>
                </a:solidFill>
                <a:latin typeface="汉仪细行楷简" panose="02010609000101010101" pitchFamily="49" charset="-122"/>
                <a:ea typeface="汉仪细行楷简" panose="02010609000101010101" pitchFamily="49" charset="-122"/>
              </a:rPr>
              <a:t>移动</a:t>
            </a:r>
            <a:r>
              <a:rPr lang="en-US" altLang="zh-CN" sz="4400" dirty="0" smtClean="0">
                <a:solidFill>
                  <a:srgbClr val="55463D"/>
                </a:solidFill>
                <a:latin typeface="汉仪细行楷简" panose="02010609000101010101" pitchFamily="49" charset="-122"/>
                <a:ea typeface="汉仪细行楷简" panose="02010609000101010101" pitchFamily="49" charset="-122"/>
              </a:rPr>
              <a:t>web</a:t>
            </a:r>
            <a:r>
              <a:rPr lang="zh-CN" altLang="en-US" sz="4400" dirty="0" smtClean="0">
                <a:solidFill>
                  <a:srgbClr val="55463D"/>
                </a:solidFill>
                <a:latin typeface="汉仪细行楷简" panose="02010609000101010101" pitchFamily="49" charset="-122"/>
                <a:ea typeface="汉仪细行楷简" panose="02010609000101010101" pitchFamily="49" charset="-122"/>
              </a:rPr>
              <a:t>开发</a:t>
            </a:r>
            <a:endParaRPr lang="zh-CN" altLang="en-US" sz="4400" dirty="0">
              <a:solidFill>
                <a:srgbClr val="55463D"/>
              </a:solidFill>
              <a:latin typeface="汉仪细行楷简" panose="02010609000101010101" pitchFamily="49" charset="-122"/>
              <a:ea typeface="汉仪细行楷简" panose="02010609000101010101" pitchFamily="49" charset="-122"/>
            </a:endParaRPr>
          </a:p>
        </p:txBody>
      </p:sp>
      <p:sp>
        <p:nvSpPr>
          <p:cNvPr id="19" name="文本框 18"/>
          <p:cNvSpPr txBox="1"/>
          <p:nvPr/>
        </p:nvSpPr>
        <p:spPr>
          <a:xfrm>
            <a:off x="4435474" y="3762498"/>
            <a:ext cx="3319145" cy="338554"/>
          </a:xfrm>
          <a:prstGeom prst="rect">
            <a:avLst/>
          </a:prstGeom>
          <a:noFill/>
        </p:spPr>
        <p:txBody>
          <a:bodyPr wrap="square" rtlCol="0">
            <a:spAutoFit/>
          </a:bodyPr>
          <a:lstStyle/>
          <a:p>
            <a:pPr algn="ctr"/>
            <a:r>
              <a:rPr lang="zh-CN" altLang="en-US" sz="1600" dirty="0" smtClean="0">
                <a:solidFill>
                  <a:srgbClr val="55463D"/>
                </a:solidFill>
                <a:latin typeface="楷体" panose="02010609060101010101" pitchFamily="49" charset="-122"/>
                <a:ea typeface="楷体" panose="02010609060101010101" pitchFamily="49" charset="-122"/>
              </a:rPr>
              <a:t>雷玮杰 凌锋 黄炫铭 魏华辉</a:t>
            </a:r>
            <a:endParaRPr lang="zh-CN" altLang="en-US" sz="1600" dirty="0">
              <a:solidFill>
                <a:srgbClr val="55463D"/>
              </a:solidFill>
              <a:latin typeface="楷体" panose="02010609060101010101" pitchFamily="49" charset="-122"/>
              <a:ea typeface="楷体" panose="02010609060101010101" pitchFamily="49" charset="-122"/>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edge">
                                      <p:cBhvr>
                                        <p:cTn id="7" dur="500"/>
                                        <p:tgtEl>
                                          <p:spTgt spid="4"/>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left)">
                                      <p:cBhvr>
                                        <p:cTn id="11" dur="500"/>
                                        <p:tgtEl>
                                          <p:spTgt spid="9"/>
                                        </p:tgtEl>
                                      </p:cBhvr>
                                    </p:animEffect>
                                  </p:childTnLst>
                                </p:cTn>
                              </p:par>
                              <p:par>
                                <p:cTn id="12" presetID="14" presetClass="entr" presetSubtype="5" fill="hold" nodeType="with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randombar(vertical)">
                                      <p:cBhvr>
                                        <p:cTn id="14" dur="500"/>
                                        <p:tgtEl>
                                          <p:spTgt spid="6"/>
                                        </p:tgtEl>
                                      </p:cBhvr>
                                    </p:animEffect>
                                  </p:childTnLst>
                                </p:cTn>
                              </p:par>
                            </p:childTnLst>
                          </p:cTn>
                        </p:par>
                        <p:par>
                          <p:cTn id="15" fill="hold">
                            <p:stCondLst>
                              <p:cond delay="1000"/>
                            </p:stCondLst>
                            <p:childTnLst>
                              <p:par>
                                <p:cTn id="16" presetID="14" presetClass="entr" presetSubtype="10" fill="hold" nodeType="after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randombar(horizontal)">
                                      <p:cBhvr>
                                        <p:cTn id="18" dur="500"/>
                                        <p:tgtEl>
                                          <p:spTgt spid="13"/>
                                        </p:tgtEl>
                                      </p:cBhvr>
                                    </p:animEffect>
                                  </p:childTnLst>
                                </p:cTn>
                              </p:par>
                              <p:par>
                                <p:cTn id="19" presetID="14" presetClass="entr" presetSubtype="1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randombar(horizontal)">
                                      <p:cBhvr>
                                        <p:cTn id="21" dur="500"/>
                                        <p:tgtEl>
                                          <p:spTgt spid="14"/>
                                        </p:tgtEl>
                                      </p:cBhvr>
                                    </p:animEffect>
                                  </p:childTnLst>
                                </p:cTn>
                              </p:par>
                            </p:childTnLst>
                          </p:cTn>
                        </p:par>
                        <p:par>
                          <p:cTn id="22" fill="hold">
                            <p:stCondLst>
                              <p:cond delay="1500"/>
                            </p:stCondLst>
                            <p:childTnLst>
                              <p:par>
                                <p:cTn id="23" presetID="12" presetClass="entr" presetSubtype="4" fill="hold" grpId="1" nodeType="afterEffect">
                                  <p:stCondLst>
                                    <p:cond delay="0"/>
                                  </p:stCondLst>
                                  <p:childTnLst>
                                    <p:set>
                                      <p:cBhvr>
                                        <p:cTn id="24" dur="1" fill="hold">
                                          <p:stCondLst>
                                            <p:cond delay="0"/>
                                          </p:stCondLst>
                                        </p:cTn>
                                        <p:tgtEl>
                                          <p:spTgt spid="18"/>
                                        </p:tgtEl>
                                        <p:attrNameLst>
                                          <p:attrName>style.visibility</p:attrName>
                                        </p:attrNameLst>
                                      </p:cBhvr>
                                      <p:to>
                                        <p:strVal val="visible"/>
                                      </p:to>
                                    </p:set>
                                    <p:anim calcmode="lin" valueType="num">
                                      <p:cBhvr additive="base">
                                        <p:cTn id="25" dur="500"/>
                                        <p:tgtEl>
                                          <p:spTgt spid="18"/>
                                        </p:tgtEl>
                                        <p:attrNameLst>
                                          <p:attrName>ppt_y</p:attrName>
                                        </p:attrNameLst>
                                      </p:cBhvr>
                                      <p:tavLst>
                                        <p:tav tm="0">
                                          <p:val>
                                            <p:strVal val="#ppt_y+#ppt_h*1.125000"/>
                                          </p:val>
                                        </p:tav>
                                        <p:tav tm="100000">
                                          <p:val>
                                            <p:strVal val="#ppt_y"/>
                                          </p:val>
                                        </p:tav>
                                      </p:tavLst>
                                    </p:anim>
                                    <p:animEffect transition="in" filter="wipe(up)">
                                      <p:cBhvr>
                                        <p:cTn id="26" dur="500"/>
                                        <p:tgtEl>
                                          <p:spTgt spid="18"/>
                                        </p:tgtEl>
                                      </p:cBhvr>
                                    </p:animEffect>
                                  </p:childTnLst>
                                </p:cTn>
                              </p:par>
                            </p:childTnLst>
                          </p:cTn>
                        </p:par>
                        <p:par>
                          <p:cTn id="27" fill="hold">
                            <p:stCondLst>
                              <p:cond delay="2000"/>
                            </p:stCondLst>
                            <p:childTnLst>
                              <p:par>
                                <p:cTn id="28" presetID="12" presetClass="entr" presetSubtype="4" fill="hold" grpId="1" nodeType="afterEffect">
                                  <p:stCondLst>
                                    <p:cond delay="0"/>
                                  </p:stCondLst>
                                  <p:childTnLst>
                                    <p:set>
                                      <p:cBhvr>
                                        <p:cTn id="29" dur="1" fill="hold">
                                          <p:stCondLst>
                                            <p:cond delay="0"/>
                                          </p:stCondLst>
                                        </p:cTn>
                                        <p:tgtEl>
                                          <p:spTgt spid="19"/>
                                        </p:tgtEl>
                                        <p:attrNameLst>
                                          <p:attrName>style.visibility</p:attrName>
                                        </p:attrNameLst>
                                      </p:cBhvr>
                                      <p:to>
                                        <p:strVal val="visible"/>
                                      </p:to>
                                    </p:set>
                                    <p:anim calcmode="lin" valueType="num">
                                      <p:cBhvr additive="base">
                                        <p:cTn id="30" dur="500"/>
                                        <p:tgtEl>
                                          <p:spTgt spid="19"/>
                                        </p:tgtEl>
                                        <p:attrNameLst>
                                          <p:attrName>ppt_y</p:attrName>
                                        </p:attrNameLst>
                                      </p:cBhvr>
                                      <p:tavLst>
                                        <p:tav tm="0">
                                          <p:val>
                                            <p:strVal val="#ppt_y+#ppt_h*1.125000"/>
                                          </p:val>
                                        </p:tav>
                                        <p:tav tm="100000">
                                          <p:val>
                                            <p:strVal val="#ppt_y"/>
                                          </p:val>
                                        </p:tav>
                                      </p:tavLst>
                                    </p:anim>
                                    <p:animEffect transition="in" filter="wipe(up)">
                                      <p:cBhvr>
                                        <p:cTn id="31"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8" grpId="1"/>
      <p:bldP spid="19" grpId="0"/>
      <p:bldP spid="19" grpId="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阴影"/>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294890" y="1798955"/>
            <a:ext cx="7601585" cy="3545840"/>
          </a:xfrm>
          <a:prstGeom prst="rect">
            <a:avLst/>
          </a:prstGeom>
        </p:spPr>
      </p:pic>
      <p:pic>
        <p:nvPicPr>
          <p:cNvPr id="3" name="图片 2" descr="饮料"/>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730865" y="4404360"/>
            <a:ext cx="1010285" cy="2061845"/>
          </a:xfrm>
          <a:prstGeom prst="rect">
            <a:avLst/>
          </a:prstGeom>
        </p:spPr>
      </p:pic>
      <p:sp>
        <p:nvSpPr>
          <p:cNvPr id="4" name="文本框 3"/>
          <p:cNvSpPr txBox="1"/>
          <p:nvPr/>
        </p:nvSpPr>
        <p:spPr>
          <a:xfrm>
            <a:off x="4859020" y="2157095"/>
            <a:ext cx="2472690" cy="701040"/>
          </a:xfrm>
          <a:prstGeom prst="rect">
            <a:avLst/>
          </a:prstGeom>
          <a:noFill/>
        </p:spPr>
        <p:txBody>
          <a:bodyPr wrap="square" rtlCol="0">
            <a:spAutoFit/>
          </a:bodyPr>
          <a:lstStyle/>
          <a:p>
            <a:pPr algn="ctr"/>
            <a:r>
              <a:rPr lang="en-US" altLang="zh-CN" sz="4000">
                <a:solidFill>
                  <a:srgbClr val="55463D"/>
                </a:solidFill>
                <a:latin typeface="罗西钢笔行楷" panose="02010800040101010101" charset="-122"/>
                <a:ea typeface="罗西钢笔行楷" panose="02010800040101010101" charset="-122"/>
              </a:rPr>
              <a:t>Part.03</a:t>
            </a:r>
          </a:p>
        </p:txBody>
      </p:sp>
      <p:sp>
        <p:nvSpPr>
          <p:cNvPr id="5" name="文本框 4"/>
          <p:cNvSpPr txBox="1"/>
          <p:nvPr/>
        </p:nvSpPr>
        <p:spPr>
          <a:xfrm>
            <a:off x="4269105" y="3013075"/>
            <a:ext cx="3651885" cy="671851"/>
          </a:xfrm>
          <a:prstGeom prst="rect">
            <a:avLst/>
          </a:prstGeom>
          <a:noFill/>
        </p:spPr>
        <p:txBody>
          <a:bodyPr wrap="square" rtlCol="0">
            <a:spAutoFit/>
          </a:bodyPr>
          <a:lstStyle/>
          <a:p>
            <a:pPr algn="ctr" fontAlgn="auto">
              <a:lnSpc>
                <a:spcPct val="150000"/>
              </a:lnSpc>
            </a:pPr>
            <a:r>
              <a:rPr lang="zh-CN" altLang="en-US" sz="2800" b="1" dirty="0" smtClean="0"/>
              <a:t>与桌面开发的区别</a:t>
            </a:r>
            <a:endParaRPr lang="zh-CN" altLang="en-US" sz="2800" b="1" dirty="0"/>
          </a:p>
        </p:txBody>
      </p:sp>
      <p:pic>
        <p:nvPicPr>
          <p:cNvPr id="24" name="图片 23" descr="树枝"/>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160" y="-22225"/>
            <a:ext cx="1713230" cy="1844040"/>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500"/>
                                        <p:tgtEl>
                                          <p:spTgt spid="24"/>
                                        </p:tgtEl>
                                      </p:cBhvr>
                                    </p:animEffect>
                                  </p:childTnLst>
                                </p:cTn>
                              </p:par>
                              <p:par>
                                <p:cTn id="8" presetID="53" presetClass="entr" presetSubtype="16"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 calcmode="lin" valueType="num">
                                      <p:cBhvr>
                                        <p:cTn id="10" dur="500" fill="hold"/>
                                        <p:tgtEl>
                                          <p:spTgt spid="3"/>
                                        </p:tgtEl>
                                        <p:attrNameLst>
                                          <p:attrName>ppt_w</p:attrName>
                                        </p:attrNameLst>
                                      </p:cBhvr>
                                      <p:tavLst>
                                        <p:tav tm="0">
                                          <p:val>
                                            <p:fltVal val="0"/>
                                          </p:val>
                                        </p:tav>
                                        <p:tav tm="100000">
                                          <p:val>
                                            <p:strVal val="#ppt_w"/>
                                          </p:val>
                                        </p:tav>
                                      </p:tavLst>
                                    </p:anim>
                                    <p:anim calcmode="lin" valueType="num">
                                      <p:cBhvr>
                                        <p:cTn id="11" dur="500" fill="hold"/>
                                        <p:tgtEl>
                                          <p:spTgt spid="3"/>
                                        </p:tgtEl>
                                        <p:attrNameLst>
                                          <p:attrName>ppt_h</p:attrName>
                                        </p:attrNameLst>
                                      </p:cBhvr>
                                      <p:tavLst>
                                        <p:tav tm="0">
                                          <p:val>
                                            <p:fltVal val="0"/>
                                          </p:val>
                                        </p:tav>
                                        <p:tav tm="100000">
                                          <p:val>
                                            <p:strVal val="#ppt_h"/>
                                          </p:val>
                                        </p:tav>
                                      </p:tavLst>
                                    </p:anim>
                                    <p:animEffect transition="in" filter="fade">
                                      <p:cBhvr>
                                        <p:cTn id="12" dur="500"/>
                                        <p:tgtEl>
                                          <p:spTgt spid="3"/>
                                        </p:tgtEl>
                                      </p:cBhvr>
                                    </p:animEffect>
                                  </p:childTnLst>
                                </p:cTn>
                              </p:par>
                            </p:childTnLst>
                          </p:cTn>
                        </p:par>
                        <p:par>
                          <p:cTn id="13" fill="hold">
                            <p:stCondLst>
                              <p:cond delay="500"/>
                            </p:stCondLst>
                            <p:childTnLst>
                              <p:par>
                                <p:cTn id="14" presetID="55" presetClass="entr" presetSubtype="0" fill="hold" nodeType="afterEffect">
                                  <p:stCondLst>
                                    <p:cond delay="0"/>
                                  </p:stCondLst>
                                  <p:childTnLst>
                                    <p:set>
                                      <p:cBhvr>
                                        <p:cTn id="15" dur="1" fill="hold">
                                          <p:stCondLst>
                                            <p:cond delay="0"/>
                                          </p:stCondLst>
                                        </p:cTn>
                                        <p:tgtEl>
                                          <p:spTgt spid="2"/>
                                        </p:tgtEl>
                                        <p:attrNameLst>
                                          <p:attrName>style.visibility</p:attrName>
                                        </p:attrNameLst>
                                      </p:cBhvr>
                                      <p:to>
                                        <p:strVal val="visible"/>
                                      </p:to>
                                    </p:set>
                                    <p:anim calcmode="lin" valueType="num">
                                      <p:cBhvr>
                                        <p:cTn id="16" dur="500" fill="hold"/>
                                        <p:tgtEl>
                                          <p:spTgt spid="2"/>
                                        </p:tgtEl>
                                        <p:attrNameLst>
                                          <p:attrName>ppt_w</p:attrName>
                                        </p:attrNameLst>
                                      </p:cBhvr>
                                      <p:tavLst>
                                        <p:tav tm="0">
                                          <p:val>
                                            <p:strVal val="#ppt_w*0.70"/>
                                          </p:val>
                                        </p:tav>
                                        <p:tav tm="100000">
                                          <p:val>
                                            <p:strVal val="#ppt_w"/>
                                          </p:val>
                                        </p:tav>
                                      </p:tavLst>
                                    </p:anim>
                                    <p:anim calcmode="lin" valueType="num">
                                      <p:cBhvr>
                                        <p:cTn id="17" dur="500" fill="hold"/>
                                        <p:tgtEl>
                                          <p:spTgt spid="2"/>
                                        </p:tgtEl>
                                        <p:attrNameLst>
                                          <p:attrName>ppt_h</p:attrName>
                                        </p:attrNameLst>
                                      </p:cBhvr>
                                      <p:tavLst>
                                        <p:tav tm="0">
                                          <p:val>
                                            <p:strVal val="#ppt_h"/>
                                          </p:val>
                                        </p:tav>
                                        <p:tav tm="100000">
                                          <p:val>
                                            <p:strVal val="#ppt_h"/>
                                          </p:val>
                                        </p:tav>
                                      </p:tavLst>
                                    </p:anim>
                                    <p:animEffect transition="in" filter="fade">
                                      <p:cBhvr>
                                        <p:cTn id="18" dur="500"/>
                                        <p:tgtEl>
                                          <p:spTgt spid="2"/>
                                        </p:tgtEl>
                                      </p:cBhvr>
                                    </p:animEffect>
                                  </p:childTnLst>
                                </p:cTn>
                              </p:par>
                            </p:childTnLst>
                          </p:cTn>
                        </p:par>
                        <p:par>
                          <p:cTn id="19" fill="hold">
                            <p:stCondLst>
                              <p:cond delay="1000"/>
                            </p:stCondLst>
                            <p:childTnLst>
                              <p:par>
                                <p:cTn id="20" presetID="12" presetClass="entr" presetSubtype="1" fill="hold" grpId="0" nodeType="afterEffect">
                                  <p:stCondLst>
                                    <p:cond delay="0"/>
                                  </p:stCondLst>
                                  <p:childTnLst>
                                    <p:set>
                                      <p:cBhvr>
                                        <p:cTn id="21" dur="1" fill="hold">
                                          <p:stCondLst>
                                            <p:cond delay="0"/>
                                          </p:stCondLst>
                                        </p:cTn>
                                        <p:tgtEl>
                                          <p:spTgt spid="4"/>
                                        </p:tgtEl>
                                        <p:attrNameLst>
                                          <p:attrName>style.visibility</p:attrName>
                                        </p:attrNameLst>
                                      </p:cBhvr>
                                      <p:to>
                                        <p:strVal val="visible"/>
                                      </p:to>
                                    </p:set>
                                    <p:anim calcmode="lin" valueType="num">
                                      <p:cBhvr additive="base">
                                        <p:cTn id="22" dur="500"/>
                                        <p:tgtEl>
                                          <p:spTgt spid="4"/>
                                        </p:tgtEl>
                                        <p:attrNameLst>
                                          <p:attrName>ppt_y</p:attrName>
                                        </p:attrNameLst>
                                      </p:cBhvr>
                                      <p:tavLst>
                                        <p:tav tm="0">
                                          <p:val>
                                            <p:strVal val="#ppt_y-#ppt_h*1.125000"/>
                                          </p:val>
                                        </p:tav>
                                        <p:tav tm="100000">
                                          <p:val>
                                            <p:strVal val="#ppt_y"/>
                                          </p:val>
                                        </p:tav>
                                      </p:tavLst>
                                    </p:anim>
                                    <p:animEffect transition="in" filter="wipe(down)">
                                      <p:cBhvr>
                                        <p:cTn id="23" dur="500"/>
                                        <p:tgtEl>
                                          <p:spTgt spid="4"/>
                                        </p:tgtEl>
                                      </p:cBhvr>
                                    </p:animEffect>
                                  </p:childTnLst>
                                </p:cTn>
                              </p:par>
                            </p:childTnLst>
                          </p:cTn>
                        </p:par>
                        <p:par>
                          <p:cTn id="24" fill="hold">
                            <p:stCondLst>
                              <p:cond delay="1500"/>
                            </p:stCondLst>
                            <p:childTnLst>
                              <p:par>
                                <p:cTn id="25" presetID="14" presetClass="entr" presetSubtype="5" fill="hold" grpId="0" nodeType="after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randombar(vertical)">
                                      <p:cBhvr>
                                        <p:cTn id="2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未标题-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308475" y="429260"/>
            <a:ext cx="3445510" cy="643890"/>
          </a:xfrm>
          <a:prstGeom prst="rect">
            <a:avLst/>
          </a:prstGeom>
        </p:spPr>
      </p:pic>
      <p:sp>
        <p:nvSpPr>
          <p:cNvPr id="3" name="文本框 2"/>
          <p:cNvSpPr txBox="1"/>
          <p:nvPr/>
        </p:nvSpPr>
        <p:spPr>
          <a:xfrm>
            <a:off x="5039360" y="568325"/>
            <a:ext cx="2600960" cy="365760"/>
          </a:xfrm>
          <a:prstGeom prst="rect">
            <a:avLst/>
          </a:prstGeom>
          <a:noFill/>
        </p:spPr>
        <p:txBody>
          <a:bodyPr wrap="square" rtlCol="0">
            <a:spAutoFit/>
          </a:bodyPr>
          <a:lstStyle/>
          <a:p>
            <a:r>
              <a:rPr lang="zh-CN" altLang="en-US" b="1" dirty="0" smtClean="0">
                <a:solidFill>
                  <a:srgbClr val="55463D"/>
                </a:solidFill>
                <a:latin typeface="罗西钢笔行楷" panose="02010800040101010101" charset="-122"/>
                <a:ea typeface="罗西钢笔行楷" panose="02010800040101010101" charset="-122"/>
              </a:rPr>
              <a:t>与桌面开发的区别</a:t>
            </a:r>
            <a:endParaRPr lang="zh-CN" altLang="en-US" b="1" dirty="0">
              <a:solidFill>
                <a:srgbClr val="55463D"/>
              </a:solidFill>
              <a:latin typeface="罗西钢笔行楷" panose="02010800040101010101" charset="-122"/>
              <a:ea typeface="罗西钢笔行楷" panose="02010800040101010101" charset="-122"/>
            </a:endParaRPr>
          </a:p>
        </p:txBody>
      </p:sp>
      <p:pic>
        <p:nvPicPr>
          <p:cNvPr id="24" name="图片 23" descr="树枝"/>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7315" y="-313690"/>
            <a:ext cx="1713230" cy="1844040"/>
          </a:xfrm>
          <a:prstGeom prst="rect">
            <a:avLst/>
          </a:prstGeom>
        </p:spPr>
      </p:pic>
      <p:grpSp>
        <p:nvGrpSpPr>
          <p:cNvPr id="8" name="组合 7"/>
          <p:cNvGrpSpPr/>
          <p:nvPr/>
        </p:nvGrpSpPr>
        <p:grpSpPr>
          <a:xfrm>
            <a:off x="3901440" y="1969135"/>
            <a:ext cx="4389120" cy="3632200"/>
            <a:chOff x="6144" y="3101"/>
            <a:chExt cx="6912" cy="5720"/>
          </a:xfrm>
        </p:grpSpPr>
        <p:sp>
          <p:nvSpPr>
            <p:cNvPr id="7" name="等腰三角形 6"/>
            <p:cNvSpPr/>
            <p:nvPr/>
          </p:nvSpPr>
          <p:spPr>
            <a:xfrm>
              <a:off x="7260" y="4061"/>
              <a:ext cx="4680" cy="3846"/>
            </a:xfrm>
            <a:prstGeom prst="triangle">
              <a:avLst/>
            </a:prstGeom>
            <a:noFill/>
            <a:ln>
              <a:solidFill>
                <a:srgbClr val="55463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p:cNvSpPr/>
            <p:nvPr/>
          </p:nvSpPr>
          <p:spPr>
            <a:xfrm>
              <a:off x="8448" y="3101"/>
              <a:ext cx="2304" cy="2304"/>
            </a:xfrm>
            <a:prstGeom prst="ellipse">
              <a:avLst/>
            </a:prstGeom>
            <a:noFill/>
            <a:ln>
              <a:solidFill>
                <a:srgbClr val="55463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a:p>
          </p:txBody>
        </p:sp>
        <p:sp>
          <p:nvSpPr>
            <p:cNvPr id="5" name="椭圆 4"/>
            <p:cNvSpPr/>
            <p:nvPr/>
          </p:nvSpPr>
          <p:spPr>
            <a:xfrm>
              <a:off x="6144" y="6517"/>
              <a:ext cx="2304" cy="2304"/>
            </a:xfrm>
            <a:prstGeom prst="ellipse">
              <a:avLst/>
            </a:prstGeom>
            <a:noFill/>
            <a:ln>
              <a:solidFill>
                <a:srgbClr val="55463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10752" y="6517"/>
              <a:ext cx="2304" cy="2304"/>
            </a:xfrm>
            <a:prstGeom prst="ellipse">
              <a:avLst/>
            </a:prstGeom>
            <a:noFill/>
            <a:ln>
              <a:solidFill>
                <a:srgbClr val="55463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 name="文本框 12"/>
          <p:cNvSpPr txBox="1"/>
          <p:nvPr/>
        </p:nvSpPr>
        <p:spPr>
          <a:xfrm>
            <a:off x="5465445" y="2182495"/>
            <a:ext cx="1261745" cy="396240"/>
          </a:xfrm>
          <a:prstGeom prst="rect">
            <a:avLst/>
          </a:prstGeom>
          <a:noFill/>
        </p:spPr>
        <p:txBody>
          <a:bodyPr wrap="square" rtlCol="0">
            <a:spAutoFit/>
          </a:bodyPr>
          <a:lstStyle/>
          <a:p>
            <a:pPr algn="ctr"/>
            <a:r>
              <a:rPr lang="zh-CN" altLang="en-US" sz="2000" b="1" dirty="0" smtClean="0">
                <a:solidFill>
                  <a:schemeClr val="tx1">
                    <a:lumMod val="65000"/>
                    <a:lumOff val="35000"/>
                  </a:schemeClr>
                </a:solidFill>
                <a:latin typeface="罗西钢笔行楷" panose="02010800040101010101" charset="-122"/>
                <a:ea typeface="罗西钢笔行楷" panose="02010800040101010101" charset="-122"/>
              </a:rPr>
              <a:t>内核</a:t>
            </a:r>
            <a:endParaRPr lang="zh-CN" altLang="en-US" sz="2000" b="1" dirty="0">
              <a:solidFill>
                <a:schemeClr val="tx1">
                  <a:lumMod val="65000"/>
                  <a:lumOff val="35000"/>
                </a:schemeClr>
              </a:solidFill>
              <a:latin typeface="罗西钢笔行楷" panose="02010800040101010101" charset="-122"/>
              <a:ea typeface="罗西钢笔行楷" panose="02010800040101010101" charset="-122"/>
            </a:endParaRPr>
          </a:p>
        </p:txBody>
      </p:sp>
      <p:sp>
        <p:nvSpPr>
          <p:cNvPr id="9" name="文本框 8"/>
          <p:cNvSpPr txBox="1"/>
          <p:nvPr/>
        </p:nvSpPr>
        <p:spPr>
          <a:xfrm>
            <a:off x="3901440" y="4519295"/>
            <a:ext cx="1088292" cy="400110"/>
          </a:xfrm>
          <a:prstGeom prst="rect">
            <a:avLst/>
          </a:prstGeom>
          <a:noFill/>
        </p:spPr>
        <p:txBody>
          <a:bodyPr wrap="square" rtlCol="0">
            <a:spAutoFit/>
          </a:bodyPr>
          <a:lstStyle/>
          <a:p>
            <a:pPr algn="ctr"/>
            <a:r>
              <a:rPr lang="zh-CN" altLang="en-US" sz="2000" b="1" dirty="0" smtClean="0">
                <a:solidFill>
                  <a:schemeClr val="tx1">
                    <a:lumMod val="65000"/>
                    <a:lumOff val="35000"/>
                  </a:schemeClr>
                </a:solidFill>
                <a:latin typeface="罗西钢笔行楷" panose="02010800040101010101" charset="-122"/>
                <a:ea typeface="罗西钢笔行楷" panose="02010800040101010101" charset="-122"/>
              </a:rPr>
              <a:t>分辨率</a:t>
            </a:r>
            <a:endParaRPr lang="zh-CN" altLang="en-US" sz="2000" b="1" dirty="0">
              <a:solidFill>
                <a:schemeClr val="tx1">
                  <a:lumMod val="65000"/>
                  <a:lumOff val="35000"/>
                </a:schemeClr>
              </a:solidFill>
              <a:latin typeface="罗西钢笔行楷" panose="02010800040101010101" charset="-122"/>
              <a:ea typeface="罗西钢笔行楷" panose="02010800040101010101" charset="-122"/>
            </a:endParaRPr>
          </a:p>
        </p:txBody>
      </p:sp>
      <p:sp>
        <p:nvSpPr>
          <p:cNvPr id="10" name="文本框 9"/>
          <p:cNvSpPr txBox="1"/>
          <p:nvPr/>
        </p:nvSpPr>
        <p:spPr>
          <a:xfrm>
            <a:off x="7454900" y="4519295"/>
            <a:ext cx="835660" cy="400110"/>
          </a:xfrm>
          <a:prstGeom prst="rect">
            <a:avLst/>
          </a:prstGeom>
          <a:noFill/>
        </p:spPr>
        <p:txBody>
          <a:bodyPr wrap="square" rtlCol="0">
            <a:spAutoFit/>
          </a:bodyPr>
          <a:lstStyle/>
          <a:p>
            <a:pPr algn="ctr"/>
            <a:r>
              <a:rPr lang="zh-CN" altLang="en-US" sz="2000" b="1" dirty="0" smtClean="0">
                <a:solidFill>
                  <a:schemeClr val="tx1">
                    <a:lumMod val="65000"/>
                    <a:lumOff val="35000"/>
                  </a:schemeClr>
                </a:solidFill>
                <a:latin typeface="罗西钢笔行楷" panose="02010800040101010101" charset="-122"/>
                <a:ea typeface="罗西钢笔行楷" panose="02010800040101010101" charset="-122"/>
              </a:rPr>
              <a:t>事件</a:t>
            </a:r>
            <a:endParaRPr lang="zh-CN" altLang="en-US" sz="2000" b="1" dirty="0">
              <a:solidFill>
                <a:schemeClr val="tx1">
                  <a:lumMod val="65000"/>
                  <a:lumOff val="35000"/>
                </a:schemeClr>
              </a:solidFill>
              <a:latin typeface="罗西钢笔行楷" panose="02010800040101010101" charset="-122"/>
              <a:ea typeface="罗西钢笔行楷" panose="02010800040101010101" charset="-122"/>
            </a:endParaRPr>
          </a:p>
        </p:txBody>
      </p:sp>
      <p:sp>
        <p:nvSpPr>
          <p:cNvPr id="11" name="文本框 119"/>
          <p:cNvSpPr txBox="1"/>
          <p:nvPr/>
        </p:nvSpPr>
        <p:spPr>
          <a:xfrm>
            <a:off x="973858" y="2533049"/>
            <a:ext cx="1921186" cy="33528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zh-CN" altLang="en-US" sz="1600" b="1" dirty="0" smtClean="0">
                <a:solidFill>
                  <a:schemeClr val="tx1">
                    <a:lumMod val="65000"/>
                    <a:lumOff val="35000"/>
                  </a:schemeClr>
                </a:solidFill>
                <a:latin typeface="罗西钢笔行楷" panose="02010800040101010101" charset="-122"/>
                <a:ea typeface="罗西钢笔行楷" panose="02010800040101010101" charset="-122"/>
                <a:sym typeface="+mn-ea"/>
              </a:rPr>
              <a:t>设备像素</a:t>
            </a:r>
            <a:endParaRPr lang="zh-CN" altLang="en-US" sz="1600" b="1" dirty="0">
              <a:solidFill>
                <a:schemeClr val="tx1">
                  <a:lumMod val="65000"/>
                  <a:lumOff val="35000"/>
                </a:schemeClr>
              </a:solidFill>
              <a:latin typeface="罗西钢笔行楷" panose="02010800040101010101" charset="-122"/>
              <a:ea typeface="罗西钢笔行楷" panose="02010800040101010101" charset="-122"/>
              <a:sym typeface="+mn-ea"/>
            </a:endParaRPr>
          </a:p>
        </p:txBody>
      </p:sp>
      <p:sp>
        <p:nvSpPr>
          <p:cNvPr id="14" name="文本框 119"/>
          <p:cNvSpPr txBox="1"/>
          <p:nvPr/>
        </p:nvSpPr>
        <p:spPr>
          <a:xfrm>
            <a:off x="9595985" y="2533049"/>
            <a:ext cx="1921186" cy="33528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altLang="zh-CN" sz="1600" b="1" dirty="0" smtClean="0">
                <a:solidFill>
                  <a:schemeClr val="tx1">
                    <a:lumMod val="65000"/>
                    <a:lumOff val="35000"/>
                  </a:schemeClr>
                </a:solidFill>
                <a:latin typeface="罗西钢笔行楷" panose="02010800040101010101" charset="-122"/>
                <a:ea typeface="罗西钢笔行楷" panose="02010800040101010101" charset="-122"/>
                <a:sym typeface="+mn-ea"/>
              </a:rPr>
              <a:t>Tap</a:t>
            </a:r>
            <a:r>
              <a:rPr lang="zh-CN" altLang="en-US" sz="1600" b="1" dirty="0">
                <a:solidFill>
                  <a:schemeClr val="tx1">
                    <a:lumMod val="65000"/>
                    <a:lumOff val="35000"/>
                  </a:schemeClr>
                </a:solidFill>
                <a:latin typeface="罗西钢笔行楷" panose="02010800040101010101" charset="-122"/>
                <a:ea typeface="罗西钢笔行楷" panose="02010800040101010101" charset="-122"/>
                <a:sym typeface="+mn-ea"/>
              </a:rPr>
              <a:t>事件</a:t>
            </a:r>
          </a:p>
        </p:txBody>
      </p:sp>
      <p:sp>
        <p:nvSpPr>
          <p:cNvPr id="17" name="文本框 119"/>
          <p:cNvSpPr txBox="1"/>
          <p:nvPr/>
        </p:nvSpPr>
        <p:spPr>
          <a:xfrm>
            <a:off x="973858" y="3464560"/>
            <a:ext cx="1921186" cy="33528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altLang="zh-CN" sz="1600" b="1" dirty="0" smtClean="0">
                <a:solidFill>
                  <a:schemeClr val="tx1">
                    <a:lumMod val="65000"/>
                    <a:lumOff val="35000"/>
                  </a:schemeClr>
                </a:solidFill>
                <a:latin typeface="罗西钢笔行楷" panose="02010800040101010101" charset="-122"/>
                <a:ea typeface="罗西钢笔行楷" panose="02010800040101010101" charset="-122"/>
                <a:sym typeface="+mn-ea"/>
              </a:rPr>
              <a:t>CSS</a:t>
            </a:r>
            <a:r>
              <a:rPr lang="zh-CN" altLang="en-US" sz="1600" b="1" dirty="0" smtClean="0">
                <a:solidFill>
                  <a:schemeClr val="tx1">
                    <a:lumMod val="65000"/>
                    <a:lumOff val="35000"/>
                  </a:schemeClr>
                </a:solidFill>
                <a:latin typeface="罗西钢笔行楷" panose="02010800040101010101" charset="-122"/>
                <a:ea typeface="罗西钢笔行楷" panose="02010800040101010101" charset="-122"/>
                <a:sym typeface="+mn-ea"/>
              </a:rPr>
              <a:t>像素</a:t>
            </a:r>
            <a:endParaRPr lang="zh-CN" altLang="en-US" sz="1600" b="1" dirty="0">
              <a:solidFill>
                <a:schemeClr val="tx1">
                  <a:lumMod val="65000"/>
                  <a:lumOff val="35000"/>
                </a:schemeClr>
              </a:solidFill>
              <a:latin typeface="罗西钢笔行楷" panose="02010800040101010101" charset="-122"/>
              <a:ea typeface="罗西钢笔行楷" panose="02010800040101010101" charset="-122"/>
              <a:sym typeface="+mn-ea"/>
            </a:endParaRPr>
          </a:p>
        </p:txBody>
      </p:sp>
      <p:sp>
        <p:nvSpPr>
          <p:cNvPr id="18" name="文本框 119"/>
          <p:cNvSpPr txBox="1"/>
          <p:nvPr/>
        </p:nvSpPr>
        <p:spPr>
          <a:xfrm>
            <a:off x="973858" y="4396657"/>
            <a:ext cx="1921186" cy="33855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600" b="1" dirty="0" smtClean="0">
                <a:solidFill>
                  <a:schemeClr val="tx1">
                    <a:lumMod val="65000"/>
                    <a:lumOff val="35000"/>
                  </a:schemeClr>
                </a:solidFill>
                <a:latin typeface="罗西钢笔行楷" panose="02010800040101010101" charset="-122"/>
                <a:ea typeface="罗西钢笔行楷" panose="02010800040101010101" charset="-122"/>
                <a:sym typeface="+mn-ea"/>
              </a:rPr>
              <a:t>视口（</a:t>
            </a:r>
            <a:r>
              <a:rPr lang="en-US" altLang="zh-CN" sz="1600" b="1" dirty="0" smtClean="0">
                <a:solidFill>
                  <a:schemeClr val="tx1">
                    <a:lumMod val="65000"/>
                    <a:lumOff val="35000"/>
                  </a:schemeClr>
                </a:solidFill>
                <a:latin typeface="罗西钢笔行楷" panose="02010800040101010101" charset="-122"/>
                <a:ea typeface="罗西钢笔行楷" panose="02010800040101010101" charset="-122"/>
                <a:sym typeface="+mn-ea"/>
              </a:rPr>
              <a:t>viewport</a:t>
            </a:r>
            <a:r>
              <a:rPr lang="zh-CN" altLang="en-US" sz="1600" b="1" dirty="0" smtClean="0">
                <a:solidFill>
                  <a:schemeClr val="tx1">
                    <a:lumMod val="65000"/>
                    <a:lumOff val="35000"/>
                  </a:schemeClr>
                </a:solidFill>
                <a:latin typeface="罗西钢笔行楷" panose="02010800040101010101" charset="-122"/>
                <a:ea typeface="罗西钢笔行楷" panose="02010800040101010101" charset="-122"/>
                <a:sym typeface="+mn-ea"/>
              </a:rPr>
              <a:t>）</a:t>
            </a:r>
            <a:endParaRPr lang="zh-CN" altLang="en-US" sz="1600" b="1" dirty="0">
              <a:solidFill>
                <a:schemeClr val="tx1">
                  <a:lumMod val="65000"/>
                  <a:lumOff val="35000"/>
                </a:schemeClr>
              </a:solidFill>
              <a:latin typeface="罗西钢笔行楷" panose="02010800040101010101" charset="-122"/>
              <a:ea typeface="罗西钢笔行楷" panose="02010800040101010101" charset="-122"/>
              <a:sym typeface="+mn-ea"/>
            </a:endParaRPr>
          </a:p>
        </p:txBody>
      </p:sp>
      <p:sp>
        <p:nvSpPr>
          <p:cNvPr id="20" name="文本框 119"/>
          <p:cNvSpPr txBox="1"/>
          <p:nvPr/>
        </p:nvSpPr>
        <p:spPr>
          <a:xfrm>
            <a:off x="9595985" y="3492388"/>
            <a:ext cx="1921186" cy="33528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altLang="zh-CN" sz="1600" b="1" dirty="0" smtClean="0">
                <a:solidFill>
                  <a:schemeClr val="tx1">
                    <a:lumMod val="65000"/>
                    <a:lumOff val="35000"/>
                  </a:schemeClr>
                </a:solidFill>
                <a:latin typeface="罗西钢笔行楷" panose="02010800040101010101" charset="-122"/>
                <a:ea typeface="罗西钢笔行楷" panose="02010800040101010101" charset="-122"/>
                <a:sym typeface="+mn-ea"/>
              </a:rPr>
              <a:t>Touch</a:t>
            </a:r>
            <a:r>
              <a:rPr lang="zh-CN" altLang="en-US" sz="1600" b="1" dirty="0" smtClean="0">
                <a:solidFill>
                  <a:schemeClr val="tx1">
                    <a:lumMod val="65000"/>
                    <a:lumOff val="35000"/>
                  </a:schemeClr>
                </a:solidFill>
                <a:latin typeface="罗西钢笔行楷" panose="02010800040101010101" charset="-122"/>
                <a:ea typeface="罗西钢笔行楷" panose="02010800040101010101" charset="-122"/>
                <a:sym typeface="+mn-ea"/>
              </a:rPr>
              <a:t>事件</a:t>
            </a:r>
            <a:endParaRPr lang="zh-CN" altLang="en-US" sz="1600" b="1" dirty="0">
              <a:solidFill>
                <a:schemeClr val="tx1">
                  <a:lumMod val="65000"/>
                  <a:lumOff val="35000"/>
                </a:schemeClr>
              </a:solidFill>
              <a:latin typeface="罗西钢笔行楷" panose="02010800040101010101" charset="-122"/>
              <a:ea typeface="罗西钢笔行楷" panose="02010800040101010101" charset="-122"/>
              <a:sym typeface="+mn-ea"/>
            </a:endParaRPr>
          </a:p>
        </p:txBody>
      </p:sp>
      <p:sp>
        <p:nvSpPr>
          <p:cNvPr id="21" name="文本框 119"/>
          <p:cNvSpPr txBox="1"/>
          <p:nvPr/>
        </p:nvSpPr>
        <p:spPr>
          <a:xfrm>
            <a:off x="9595985" y="4519295"/>
            <a:ext cx="1921186" cy="33528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altLang="zh-CN" sz="1600" b="1" dirty="0" smtClean="0">
                <a:solidFill>
                  <a:schemeClr val="tx1">
                    <a:lumMod val="65000"/>
                    <a:lumOff val="35000"/>
                  </a:schemeClr>
                </a:solidFill>
                <a:latin typeface="罗西钢笔行楷" panose="02010800040101010101" charset="-122"/>
                <a:ea typeface="罗西钢笔行楷" panose="02010800040101010101" charset="-122"/>
                <a:sym typeface="+mn-ea"/>
              </a:rPr>
              <a:t>Swipe</a:t>
            </a:r>
            <a:r>
              <a:rPr lang="zh-CN" altLang="en-US" sz="1600" b="1" dirty="0" smtClean="0">
                <a:solidFill>
                  <a:schemeClr val="tx1">
                    <a:lumMod val="65000"/>
                    <a:lumOff val="35000"/>
                  </a:schemeClr>
                </a:solidFill>
                <a:latin typeface="罗西钢笔行楷" panose="02010800040101010101" charset="-122"/>
                <a:ea typeface="罗西钢笔行楷" panose="02010800040101010101" charset="-122"/>
                <a:sym typeface="+mn-ea"/>
              </a:rPr>
              <a:t>事件</a:t>
            </a:r>
            <a:endParaRPr lang="zh-CN" altLang="en-US" sz="1600" b="1" dirty="0">
              <a:solidFill>
                <a:schemeClr val="tx1">
                  <a:lumMod val="65000"/>
                  <a:lumOff val="35000"/>
                </a:schemeClr>
              </a:solidFill>
              <a:latin typeface="罗西钢笔行楷" panose="02010800040101010101" charset="-122"/>
              <a:ea typeface="罗西钢笔行楷" panose="02010800040101010101" charset="-122"/>
              <a:sym typeface="+mn-ea"/>
            </a:endParaRPr>
          </a:p>
        </p:txBody>
      </p:sp>
      <p:cxnSp>
        <p:nvCxnSpPr>
          <p:cNvPr id="16" name="直接连接符 15"/>
          <p:cNvCxnSpPr>
            <a:endCxn id="9" idx="1"/>
          </p:cNvCxnSpPr>
          <p:nvPr/>
        </p:nvCxnSpPr>
        <p:spPr>
          <a:xfrm>
            <a:off x="2083777" y="2700655"/>
            <a:ext cx="1817663" cy="2018695"/>
          </a:xfrm>
          <a:prstGeom prst="line">
            <a:avLst/>
          </a:prstGeom>
          <a:ln w="28575"/>
        </p:spPr>
        <p:style>
          <a:lnRef idx="1">
            <a:schemeClr val="dk1"/>
          </a:lnRef>
          <a:fillRef idx="0">
            <a:schemeClr val="dk1"/>
          </a:fillRef>
          <a:effectRef idx="0">
            <a:schemeClr val="dk1"/>
          </a:effectRef>
          <a:fontRef idx="minor">
            <a:schemeClr val="tx1"/>
          </a:fontRef>
        </p:style>
      </p:cxnSp>
      <p:cxnSp>
        <p:nvCxnSpPr>
          <p:cNvPr id="25" name="直接连接符 24"/>
          <p:cNvCxnSpPr>
            <a:endCxn id="9" idx="1"/>
          </p:cNvCxnSpPr>
          <p:nvPr/>
        </p:nvCxnSpPr>
        <p:spPr>
          <a:xfrm>
            <a:off x="1749669" y="3632200"/>
            <a:ext cx="2151771" cy="1087150"/>
          </a:xfrm>
          <a:prstGeom prst="line">
            <a:avLst/>
          </a:prstGeom>
          <a:ln w="28575"/>
        </p:spPr>
        <p:style>
          <a:lnRef idx="1">
            <a:schemeClr val="dk1"/>
          </a:lnRef>
          <a:fillRef idx="0">
            <a:schemeClr val="dk1"/>
          </a:fillRef>
          <a:effectRef idx="0">
            <a:schemeClr val="dk1"/>
          </a:effectRef>
          <a:fontRef idx="minor">
            <a:schemeClr val="tx1"/>
          </a:fontRef>
        </p:style>
      </p:cxnSp>
      <p:cxnSp>
        <p:nvCxnSpPr>
          <p:cNvPr id="27" name="直接连接符 26"/>
          <p:cNvCxnSpPr>
            <a:stCxn id="18" idx="3"/>
            <a:endCxn id="9" idx="1"/>
          </p:cNvCxnSpPr>
          <p:nvPr/>
        </p:nvCxnSpPr>
        <p:spPr>
          <a:xfrm>
            <a:off x="2895044" y="4565934"/>
            <a:ext cx="1006396" cy="153416"/>
          </a:xfrm>
          <a:prstGeom prst="line">
            <a:avLst/>
          </a:prstGeom>
          <a:ln w="28575"/>
        </p:spPr>
        <p:style>
          <a:lnRef idx="1">
            <a:schemeClr val="dk1"/>
          </a:lnRef>
          <a:fillRef idx="0">
            <a:schemeClr val="dk1"/>
          </a:fillRef>
          <a:effectRef idx="0">
            <a:schemeClr val="dk1"/>
          </a:effectRef>
          <a:fontRef idx="minor">
            <a:schemeClr val="tx1"/>
          </a:fontRef>
        </p:style>
      </p:cxnSp>
      <p:cxnSp>
        <p:nvCxnSpPr>
          <p:cNvPr id="30" name="直接连接符 29"/>
          <p:cNvCxnSpPr>
            <a:stCxn id="14" idx="1"/>
            <a:endCxn id="10" idx="3"/>
          </p:cNvCxnSpPr>
          <p:nvPr/>
        </p:nvCxnSpPr>
        <p:spPr>
          <a:xfrm flipH="1">
            <a:off x="8290560" y="2700689"/>
            <a:ext cx="1305425" cy="2018661"/>
          </a:xfrm>
          <a:prstGeom prst="line">
            <a:avLst/>
          </a:prstGeom>
          <a:ln w="28575"/>
        </p:spPr>
        <p:style>
          <a:lnRef idx="1">
            <a:schemeClr val="dk1"/>
          </a:lnRef>
          <a:fillRef idx="0">
            <a:schemeClr val="dk1"/>
          </a:fillRef>
          <a:effectRef idx="0">
            <a:schemeClr val="dk1"/>
          </a:effectRef>
          <a:fontRef idx="minor">
            <a:schemeClr val="tx1"/>
          </a:fontRef>
        </p:style>
      </p:cxnSp>
      <p:cxnSp>
        <p:nvCxnSpPr>
          <p:cNvPr id="37" name="直接连接符 36"/>
          <p:cNvCxnSpPr>
            <a:stCxn id="20" idx="1"/>
            <a:endCxn id="10" idx="3"/>
          </p:cNvCxnSpPr>
          <p:nvPr/>
        </p:nvCxnSpPr>
        <p:spPr>
          <a:xfrm flipH="1">
            <a:off x="8290560" y="3660028"/>
            <a:ext cx="1305425" cy="1059322"/>
          </a:xfrm>
          <a:prstGeom prst="line">
            <a:avLst/>
          </a:prstGeom>
          <a:ln w="28575"/>
        </p:spPr>
        <p:style>
          <a:lnRef idx="1">
            <a:schemeClr val="dk1"/>
          </a:lnRef>
          <a:fillRef idx="0">
            <a:schemeClr val="dk1"/>
          </a:fillRef>
          <a:effectRef idx="0">
            <a:schemeClr val="dk1"/>
          </a:effectRef>
          <a:fontRef idx="minor">
            <a:schemeClr val="tx1"/>
          </a:fontRef>
        </p:style>
      </p:cxnSp>
      <p:cxnSp>
        <p:nvCxnSpPr>
          <p:cNvPr id="39" name="直接连接符 38"/>
          <p:cNvCxnSpPr>
            <a:stCxn id="10" idx="3"/>
            <a:endCxn id="21" idx="1"/>
          </p:cNvCxnSpPr>
          <p:nvPr/>
        </p:nvCxnSpPr>
        <p:spPr>
          <a:xfrm flipV="1">
            <a:off x="8290560" y="4686935"/>
            <a:ext cx="1305425" cy="32415"/>
          </a:xfrm>
          <a:prstGeom prst="line">
            <a:avLst/>
          </a:prstGeom>
          <a:ln w="28575"/>
        </p:spPr>
        <p:style>
          <a:lnRef idx="1">
            <a:schemeClr val="dk1"/>
          </a:lnRef>
          <a:fillRef idx="0">
            <a:schemeClr val="dk1"/>
          </a:fillRef>
          <a:effectRef idx="0">
            <a:schemeClr val="dk1"/>
          </a:effectRef>
          <a:fontRef idx="minor">
            <a:schemeClr val="tx1"/>
          </a:fontRef>
        </p:style>
      </p:cxn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500"/>
                                        <p:tgtEl>
                                          <p:spTgt spid="24"/>
                                        </p:tgtEl>
                                      </p:cBhvr>
                                    </p:animEffect>
                                  </p:childTnLst>
                                </p:cTn>
                              </p:par>
                            </p:childTnLst>
                          </p:cTn>
                        </p:par>
                        <p:par>
                          <p:cTn id="8" fill="hold">
                            <p:stCondLst>
                              <p:cond delay="500"/>
                            </p:stCondLst>
                            <p:childTnLst>
                              <p:par>
                                <p:cTn id="9" presetID="14" presetClass="entr" presetSubtype="5"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randombar(vertical)">
                                      <p:cBhvr>
                                        <p:cTn id="11" dur="500"/>
                                        <p:tgtEl>
                                          <p:spTgt spid="2"/>
                                        </p:tgtEl>
                                      </p:cBhvr>
                                    </p:animEffect>
                                  </p:childTnLst>
                                </p:cTn>
                              </p:par>
                              <p:par>
                                <p:cTn id="12" presetID="12" presetClass="entr" presetSubtype="4" fill="hold" grpId="0" nodeType="with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additive="base">
                                        <p:cTn id="14" dur="500"/>
                                        <p:tgtEl>
                                          <p:spTgt spid="3"/>
                                        </p:tgtEl>
                                        <p:attrNameLst>
                                          <p:attrName>ppt_y</p:attrName>
                                        </p:attrNameLst>
                                      </p:cBhvr>
                                      <p:tavLst>
                                        <p:tav tm="0">
                                          <p:val>
                                            <p:strVal val="#ppt_y+#ppt_h*1.125000"/>
                                          </p:val>
                                        </p:tav>
                                        <p:tav tm="100000">
                                          <p:val>
                                            <p:strVal val="#ppt_y"/>
                                          </p:val>
                                        </p:tav>
                                      </p:tavLst>
                                    </p:anim>
                                    <p:animEffect transition="in" filter="wipe(up)">
                                      <p:cBhvr>
                                        <p:cTn id="15" dur="500"/>
                                        <p:tgtEl>
                                          <p:spTgt spid="3"/>
                                        </p:tgtEl>
                                      </p:cBhvr>
                                    </p:animEffect>
                                  </p:childTnLst>
                                </p:cTn>
                              </p:par>
                            </p:childTnLst>
                          </p:cTn>
                        </p:par>
                        <p:par>
                          <p:cTn id="16" fill="hold">
                            <p:stCondLst>
                              <p:cond delay="1000"/>
                            </p:stCondLst>
                            <p:childTnLst>
                              <p:par>
                                <p:cTn id="17" presetID="20" presetClass="entr" presetSubtype="0" fill="hold"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wedge">
                                      <p:cBhvr>
                                        <p:cTn id="19" dur="1000"/>
                                        <p:tgtEl>
                                          <p:spTgt spid="8"/>
                                        </p:tgtEl>
                                      </p:cBhvr>
                                    </p:animEffect>
                                  </p:childTnLst>
                                </p:cTn>
                              </p:par>
                            </p:childTnLst>
                          </p:cTn>
                        </p:par>
                        <p:par>
                          <p:cTn id="20" fill="hold">
                            <p:stCondLst>
                              <p:cond delay="2000"/>
                            </p:stCondLst>
                            <p:childTnLst>
                              <p:par>
                                <p:cTn id="21" presetID="31" presetClass="entr" presetSubtype="0" fill="hold" grpId="0" nodeType="afterEffect">
                                  <p:stCondLst>
                                    <p:cond delay="0"/>
                                  </p:stCondLst>
                                  <p:childTnLst>
                                    <p:set>
                                      <p:cBhvr>
                                        <p:cTn id="22" dur="1" fill="hold">
                                          <p:stCondLst>
                                            <p:cond delay="0"/>
                                          </p:stCondLst>
                                        </p:cTn>
                                        <p:tgtEl>
                                          <p:spTgt spid="13"/>
                                        </p:tgtEl>
                                        <p:attrNameLst>
                                          <p:attrName>style.visibility</p:attrName>
                                        </p:attrNameLst>
                                      </p:cBhvr>
                                      <p:to>
                                        <p:strVal val="visible"/>
                                      </p:to>
                                    </p:set>
                                    <p:anim calcmode="lin" valueType="num">
                                      <p:cBhvr>
                                        <p:cTn id="23" dur="500" fill="hold"/>
                                        <p:tgtEl>
                                          <p:spTgt spid="13"/>
                                        </p:tgtEl>
                                        <p:attrNameLst>
                                          <p:attrName>ppt_w</p:attrName>
                                        </p:attrNameLst>
                                      </p:cBhvr>
                                      <p:tavLst>
                                        <p:tav tm="0">
                                          <p:val>
                                            <p:fltVal val="0"/>
                                          </p:val>
                                        </p:tav>
                                        <p:tav tm="100000">
                                          <p:val>
                                            <p:strVal val="#ppt_w"/>
                                          </p:val>
                                        </p:tav>
                                      </p:tavLst>
                                    </p:anim>
                                    <p:anim calcmode="lin" valueType="num">
                                      <p:cBhvr>
                                        <p:cTn id="24" dur="500" fill="hold"/>
                                        <p:tgtEl>
                                          <p:spTgt spid="13"/>
                                        </p:tgtEl>
                                        <p:attrNameLst>
                                          <p:attrName>ppt_h</p:attrName>
                                        </p:attrNameLst>
                                      </p:cBhvr>
                                      <p:tavLst>
                                        <p:tav tm="0">
                                          <p:val>
                                            <p:fltVal val="0"/>
                                          </p:val>
                                        </p:tav>
                                        <p:tav tm="100000">
                                          <p:val>
                                            <p:strVal val="#ppt_h"/>
                                          </p:val>
                                        </p:tav>
                                      </p:tavLst>
                                    </p:anim>
                                    <p:anim calcmode="lin" valueType="num">
                                      <p:cBhvr>
                                        <p:cTn id="25" dur="500" fill="hold"/>
                                        <p:tgtEl>
                                          <p:spTgt spid="13"/>
                                        </p:tgtEl>
                                        <p:attrNameLst>
                                          <p:attrName>style.rotation</p:attrName>
                                        </p:attrNameLst>
                                      </p:cBhvr>
                                      <p:tavLst>
                                        <p:tav tm="0">
                                          <p:val>
                                            <p:fltVal val="90"/>
                                          </p:val>
                                        </p:tav>
                                        <p:tav tm="100000">
                                          <p:val>
                                            <p:fltVal val="0"/>
                                          </p:val>
                                        </p:tav>
                                      </p:tavLst>
                                    </p:anim>
                                    <p:animEffect transition="in" filter="fade">
                                      <p:cBhvr>
                                        <p:cTn id="26" dur="500"/>
                                        <p:tgtEl>
                                          <p:spTgt spid="13"/>
                                        </p:tgtEl>
                                      </p:cBhvr>
                                    </p:animEffect>
                                  </p:childTnLst>
                                </p:cTn>
                              </p:par>
                              <p:par>
                                <p:cTn id="27" presetID="31" presetClass="entr" presetSubtype="0"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anim calcmode="lin" valueType="num">
                                      <p:cBhvr>
                                        <p:cTn id="29" dur="500" fill="hold"/>
                                        <p:tgtEl>
                                          <p:spTgt spid="9"/>
                                        </p:tgtEl>
                                        <p:attrNameLst>
                                          <p:attrName>ppt_w</p:attrName>
                                        </p:attrNameLst>
                                      </p:cBhvr>
                                      <p:tavLst>
                                        <p:tav tm="0">
                                          <p:val>
                                            <p:fltVal val="0"/>
                                          </p:val>
                                        </p:tav>
                                        <p:tav tm="100000">
                                          <p:val>
                                            <p:strVal val="#ppt_w"/>
                                          </p:val>
                                        </p:tav>
                                      </p:tavLst>
                                    </p:anim>
                                    <p:anim calcmode="lin" valueType="num">
                                      <p:cBhvr>
                                        <p:cTn id="30" dur="500" fill="hold"/>
                                        <p:tgtEl>
                                          <p:spTgt spid="9"/>
                                        </p:tgtEl>
                                        <p:attrNameLst>
                                          <p:attrName>ppt_h</p:attrName>
                                        </p:attrNameLst>
                                      </p:cBhvr>
                                      <p:tavLst>
                                        <p:tav tm="0">
                                          <p:val>
                                            <p:fltVal val="0"/>
                                          </p:val>
                                        </p:tav>
                                        <p:tav tm="100000">
                                          <p:val>
                                            <p:strVal val="#ppt_h"/>
                                          </p:val>
                                        </p:tav>
                                      </p:tavLst>
                                    </p:anim>
                                    <p:anim calcmode="lin" valueType="num">
                                      <p:cBhvr>
                                        <p:cTn id="31" dur="500" fill="hold"/>
                                        <p:tgtEl>
                                          <p:spTgt spid="9"/>
                                        </p:tgtEl>
                                        <p:attrNameLst>
                                          <p:attrName>style.rotation</p:attrName>
                                        </p:attrNameLst>
                                      </p:cBhvr>
                                      <p:tavLst>
                                        <p:tav tm="0">
                                          <p:val>
                                            <p:fltVal val="90"/>
                                          </p:val>
                                        </p:tav>
                                        <p:tav tm="100000">
                                          <p:val>
                                            <p:fltVal val="0"/>
                                          </p:val>
                                        </p:tav>
                                      </p:tavLst>
                                    </p:anim>
                                    <p:animEffect transition="in" filter="fade">
                                      <p:cBhvr>
                                        <p:cTn id="32" dur="500"/>
                                        <p:tgtEl>
                                          <p:spTgt spid="9"/>
                                        </p:tgtEl>
                                      </p:cBhvr>
                                    </p:animEffect>
                                  </p:childTnLst>
                                </p:cTn>
                              </p:par>
                              <p:par>
                                <p:cTn id="33" presetID="31" presetClass="entr" presetSubtype="0" fill="hold" grpId="0" nodeType="withEffect">
                                  <p:stCondLst>
                                    <p:cond delay="0"/>
                                  </p:stCondLst>
                                  <p:childTnLst>
                                    <p:set>
                                      <p:cBhvr>
                                        <p:cTn id="34" dur="1" fill="hold">
                                          <p:stCondLst>
                                            <p:cond delay="0"/>
                                          </p:stCondLst>
                                        </p:cTn>
                                        <p:tgtEl>
                                          <p:spTgt spid="10"/>
                                        </p:tgtEl>
                                        <p:attrNameLst>
                                          <p:attrName>style.visibility</p:attrName>
                                        </p:attrNameLst>
                                      </p:cBhvr>
                                      <p:to>
                                        <p:strVal val="visible"/>
                                      </p:to>
                                    </p:set>
                                    <p:anim calcmode="lin" valueType="num">
                                      <p:cBhvr>
                                        <p:cTn id="35" dur="500" fill="hold"/>
                                        <p:tgtEl>
                                          <p:spTgt spid="10"/>
                                        </p:tgtEl>
                                        <p:attrNameLst>
                                          <p:attrName>ppt_w</p:attrName>
                                        </p:attrNameLst>
                                      </p:cBhvr>
                                      <p:tavLst>
                                        <p:tav tm="0">
                                          <p:val>
                                            <p:fltVal val="0"/>
                                          </p:val>
                                        </p:tav>
                                        <p:tav tm="100000">
                                          <p:val>
                                            <p:strVal val="#ppt_w"/>
                                          </p:val>
                                        </p:tav>
                                      </p:tavLst>
                                    </p:anim>
                                    <p:anim calcmode="lin" valueType="num">
                                      <p:cBhvr>
                                        <p:cTn id="36" dur="500" fill="hold"/>
                                        <p:tgtEl>
                                          <p:spTgt spid="10"/>
                                        </p:tgtEl>
                                        <p:attrNameLst>
                                          <p:attrName>ppt_h</p:attrName>
                                        </p:attrNameLst>
                                      </p:cBhvr>
                                      <p:tavLst>
                                        <p:tav tm="0">
                                          <p:val>
                                            <p:fltVal val="0"/>
                                          </p:val>
                                        </p:tav>
                                        <p:tav tm="100000">
                                          <p:val>
                                            <p:strVal val="#ppt_h"/>
                                          </p:val>
                                        </p:tav>
                                      </p:tavLst>
                                    </p:anim>
                                    <p:anim calcmode="lin" valueType="num">
                                      <p:cBhvr>
                                        <p:cTn id="37" dur="500" fill="hold"/>
                                        <p:tgtEl>
                                          <p:spTgt spid="10"/>
                                        </p:tgtEl>
                                        <p:attrNameLst>
                                          <p:attrName>style.rotation</p:attrName>
                                        </p:attrNameLst>
                                      </p:cBhvr>
                                      <p:tavLst>
                                        <p:tav tm="0">
                                          <p:val>
                                            <p:fltVal val="90"/>
                                          </p:val>
                                        </p:tav>
                                        <p:tav tm="100000">
                                          <p:val>
                                            <p:fltVal val="0"/>
                                          </p:val>
                                        </p:tav>
                                      </p:tavLst>
                                    </p:anim>
                                    <p:animEffect transition="in" filter="fade">
                                      <p:cBhvr>
                                        <p:cTn id="38" dur="500"/>
                                        <p:tgtEl>
                                          <p:spTgt spid="10"/>
                                        </p:tgtEl>
                                      </p:cBhvr>
                                    </p:animEffect>
                                  </p:childTnLst>
                                </p:cTn>
                              </p:par>
                            </p:childTnLst>
                          </p:cTn>
                        </p:par>
                        <p:par>
                          <p:cTn id="39" fill="hold">
                            <p:stCondLst>
                              <p:cond delay="2500"/>
                            </p:stCondLst>
                            <p:childTnLst>
                              <p:par>
                                <p:cTn id="40" presetID="22" presetClass="entr" presetSubtype="8" fill="hold" grpId="0" nodeType="after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wipe(left)">
                                      <p:cBhvr>
                                        <p:cTn id="42" dur="500"/>
                                        <p:tgtEl>
                                          <p:spTgt spid="11"/>
                                        </p:tgtEl>
                                      </p:cBhvr>
                                    </p:animEffect>
                                  </p:childTnLst>
                                </p:cTn>
                              </p:par>
                            </p:childTnLst>
                          </p:cTn>
                        </p:par>
                        <p:par>
                          <p:cTn id="43" fill="hold">
                            <p:stCondLst>
                              <p:cond delay="3000"/>
                            </p:stCondLst>
                            <p:childTnLst>
                              <p:par>
                                <p:cTn id="44" presetID="22" presetClass="entr" presetSubtype="8" fill="hold" grpId="0" nodeType="afterEffect">
                                  <p:stCondLst>
                                    <p:cond delay="0"/>
                                  </p:stCondLst>
                                  <p:childTnLst>
                                    <p:set>
                                      <p:cBhvr>
                                        <p:cTn id="45" dur="1" fill="hold">
                                          <p:stCondLst>
                                            <p:cond delay="0"/>
                                          </p:stCondLst>
                                        </p:cTn>
                                        <p:tgtEl>
                                          <p:spTgt spid="14"/>
                                        </p:tgtEl>
                                        <p:attrNameLst>
                                          <p:attrName>style.visibility</p:attrName>
                                        </p:attrNameLst>
                                      </p:cBhvr>
                                      <p:to>
                                        <p:strVal val="visible"/>
                                      </p:to>
                                    </p:set>
                                    <p:animEffect transition="in" filter="wipe(left)">
                                      <p:cBhvr>
                                        <p:cTn id="46" dur="500"/>
                                        <p:tgtEl>
                                          <p:spTgt spid="14"/>
                                        </p:tgtEl>
                                      </p:cBhvr>
                                    </p:animEffect>
                                  </p:childTnLst>
                                </p:cTn>
                              </p:par>
                            </p:childTnLst>
                          </p:cTn>
                        </p:par>
                        <p:par>
                          <p:cTn id="47" fill="hold">
                            <p:stCondLst>
                              <p:cond delay="3500"/>
                            </p:stCondLst>
                            <p:childTnLst>
                              <p:par>
                                <p:cTn id="48" presetID="22" presetClass="entr" presetSubtype="8" fill="hold" grpId="0" nodeType="afterEffect">
                                  <p:stCondLst>
                                    <p:cond delay="0"/>
                                  </p:stCondLst>
                                  <p:childTnLst>
                                    <p:set>
                                      <p:cBhvr>
                                        <p:cTn id="49" dur="1" fill="hold">
                                          <p:stCondLst>
                                            <p:cond delay="0"/>
                                          </p:stCondLst>
                                        </p:cTn>
                                        <p:tgtEl>
                                          <p:spTgt spid="17"/>
                                        </p:tgtEl>
                                        <p:attrNameLst>
                                          <p:attrName>style.visibility</p:attrName>
                                        </p:attrNameLst>
                                      </p:cBhvr>
                                      <p:to>
                                        <p:strVal val="visible"/>
                                      </p:to>
                                    </p:set>
                                    <p:animEffect transition="in" filter="wipe(left)">
                                      <p:cBhvr>
                                        <p:cTn id="50" dur="500"/>
                                        <p:tgtEl>
                                          <p:spTgt spid="17"/>
                                        </p:tgtEl>
                                      </p:cBhvr>
                                    </p:animEffect>
                                  </p:childTnLst>
                                </p:cTn>
                              </p:par>
                            </p:childTnLst>
                          </p:cTn>
                        </p:par>
                        <p:par>
                          <p:cTn id="51" fill="hold">
                            <p:stCondLst>
                              <p:cond delay="4000"/>
                            </p:stCondLst>
                            <p:childTnLst>
                              <p:par>
                                <p:cTn id="52" presetID="22" presetClass="entr" presetSubtype="8" fill="hold" grpId="0" nodeType="afterEffect">
                                  <p:stCondLst>
                                    <p:cond delay="0"/>
                                  </p:stCondLst>
                                  <p:childTnLst>
                                    <p:set>
                                      <p:cBhvr>
                                        <p:cTn id="53" dur="1" fill="hold">
                                          <p:stCondLst>
                                            <p:cond delay="0"/>
                                          </p:stCondLst>
                                        </p:cTn>
                                        <p:tgtEl>
                                          <p:spTgt spid="18"/>
                                        </p:tgtEl>
                                        <p:attrNameLst>
                                          <p:attrName>style.visibility</p:attrName>
                                        </p:attrNameLst>
                                      </p:cBhvr>
                                      <p:to>
                                        <p:strVal val="visible"/>
                                      </p:to>
                                    </p:set>
                                    <p:animEffect transition="in" filter="wipe(left)">
                                      <p:cBhvr>
                                        <p:cTn id="54" dur="500"/>
                                        <p:tgtEl>
                                          <p:spTgt spid="18"/>
                                        </p:tgtEl>
                                      </p:cBhvr>
                                    </p:animEffect>
                                  </p:childTnLst>
                                </p:cTn>
                              </p:par>
                            </p:childTnLst>
                          </p:cTn>
                        </p:par>
                        <p:par>
                          <p:cTn id="55" fill="hold">
                            <p:stCondLst>
                              <p:cond delay="4500"/>
                            </p:stCondLst>
                            <p:childTnLst>
                              <p:par>
                                <p:cTn id="56" presetID="22" presetClass="entr" presetSubtype="8" fill="hold" grpId="0" nodeType="afterEffect">
                                  <p:stCondLst>
                                    <p:cond delay="0"/>
                                  </p:stCondLst>
                                  <p:childTnLst>
                                    <p:set>
                                      <p:cBhvr>
                                        <p:cTn id="57" dur="1" fill="hold">
                                          <p:stCondLst>
                                            <p:cond delay="0"/>
                                          </p:stCondLst>
                                        </p:cTn>
                                        <p:tgtEl>
                                          <p:spTgt spid="20"/>
                                        </p:tgtEl>
                                        <p:attrNameLst>
                                          <p:attrName>style.visibility</p:attrName>
                                        </p:attrNameLst>
                                      </p:cBhvr>
                                      <p:to>
                                        <p:strVal val="visible"/>
                                      </p:to>
                                    </p:set>
                                    <p:animEffect transition="in" filter="wipe(left)">
                                      <p:cBhvr>
                                        <p:cTn id="58" dur="500"/>
                                        <p:tgtEl>
                                          <p:spTgt spid="20"/>
                                        </p:tgtEl>
                                      </p:cBhvr>
                                    </p:animEffect>
                                  </p:childTnLst>
                                </p:cTn>
                              </p:par>
                            </p:childTnLst>
                          </p:cTn>
                        </p:par>
                        <p:par>
                          <p:cTn id="59" fill="hold">
                            <p:stCondLst>
                              <p:cond delay="5000"/>
                            </p:stCondLst>
                            <p:childTnLst>
                              <p:par>
                                <p:cTn id="60" presetID="22" presetClass="entr" presetSubtype="8" fill="hold" grpId="0" nodeType="afterEffect">
                                  <p:stCondLst>
                                    <p:cond delay="0"/>
                                  </p:stCondLst>
                                  <p:childTnLst>
                                    <p:set>
                                      <p:cBhvr>
                                        <p:cTn id="61" dur="1" fill="hold">
                                          <p:stCondLst>
                                            <p:cond delay="0"/>
                                          </p:stCondLst>
                                        </p:cTn>
                                        <p:tgtEl>
                                          <p:spTgt spid="21"/>
                                        </p:tgtEl>
                                        <p:attrNameLst>
                                          <p:attrName>style.visibility</p:attrName>
                                        </p:attrNameLst>
                                      </p:cBhvr>
                                      <p:to>
                                        <p:strVal val="visible"/>
                                      </p:to>
                                    </p:set>
                                    <p:animEffect transition="in" filter="wipe(left)">
                                      <p:cBhvr>
                                        <p:cTn id="62" dur="500"/>
                                        <p:tgtEl>
                                          <p:spTgt spid="21"/>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16"/>
                                        </p:tgtEl>
                                        <p:attrNameLst>
                                          <p:attrName>style.visibility</p:attrName>
                                        </p:attrNameLst>
                                      </p:cBhvr>
                                      <p:to>
                                        <p:strVal val="visible"/>
                                      </p:to>
                                    </p:set>
                                    <p:animEffect transition="in" filter="fade">
                                      <p:cBhvr>
                                        <p:cTn id="67" dur="500"/>
                                        <p:tgtEl>
                                          <p:spTgt spid="16"/>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25"/>
                                        </p:tgtEl>
                                        <p:attrNameLst>
                                          <p:attrName>style.visibility</p:attrName>
                                        </p:attrNameLst>
                                      </p:cBhvr>
                                      <p:to>
                                        <p:strVal val="visible"/>
                                      </p:to>
                                    </p:set>
                                    <p:animEffect transition="in" filter="fade">
                                      <p:cBhvr>
                                        <p:cTn id="72" dur="500"/>
                                        <p:tgtEl>
                                          <p:spTgt spid="25"/>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27"/>
                                        </p:tgtEl>
                                        <p:attrNameLst>
                                          <p:attrName>style.visibility</p:attrName>
                                        </p:attrNameLst>
                                      </p:cBhvr>
                                      <p:to>
                                        <p:strVal val="visible"/>
                                      </p:to>
                                    </p:set>
                                    <p:animEffect transition="in" filter="fade">
                                      <p:cBhvr>
                                        <p:cTn id="77" dur="500"/>
                                        <p:tgtEl>
                                          <p:spTgt spid="27"/>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nodeType="clickEffect">
                                  <p:stCondLst>
                                    <p:cond delay="0"/>
                                  </p:stCondLst>
                                  <p:childTnLst>
                                    <p:set>
                                      <p:cBhvr>
                                        <p:cTn id="81" dur="1" fill="hold">
                                          <p:stCondLst>
                                            <p:cond delay="0"/>
                                          </p:stCondLst>
                                        </p:cTn>
                                        <p:tgtEl>
                                          <p:spTgt spid="30"/>
                                        </p:tgtEl>
                                        <p:attrNameLst>
                                          <p:attrName>style.visibility</p:attrName>
                                        </p:attrNameLst>
                                      </p:cBhvr>
                                      <p:to>
                                        <p:strVal val="visible"/>
                                      </p:to>
                                    </p:set>
                                    <p:animEffect transition="in" filter="fade">
                                      <p:cBhvr>
                                        <p:cTn id="82" dur="500"/>
                                        <p:tgtEl>
                                          <p:spTgt spid="30"/>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nodeType="clickEffect">
                                  <p:stCondLst>
                                    <p:cond delay="0"/>
                                  </p:stCondLst>
                                  <p:childTnLst>
                                    <p:set>
                                      <p:cBhvr>
                                        <p:cTn id="86" dur="1" fill="hold">
                                          <p:stCondLst>
                                            <p:cond delay="0"/>
                                          </p:stCondLst>
                                        </p:cTn>
                                        <p:tgtEl>
                                          <p:spTgt spid="37"/>
                                        </p:tgtEl>
                                        <p:attrNameLst>
                                          <p:attrName>style.visibility</p:attrName>
                                        </p:attrNameLst>
                                      </p:cBhvr>
                                      <p:to>
                                        <p:strVal val="visible"/>
                                      </p:to>
                                    </p:set>
                                    <p:animEffect transition="in" filter="fade">
                                      <p:cBhvr>
                                        <p:cTn id="87" dur="500"/>
                                        <p:tgtEl>
                                          <p:spTgt spid="37"/>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nodeType="clickEffect">
                                  <p:stCondLst>
                                    <p:cond delay="0"/>
                                  </p:stCondLst>
                                  <p:childTnLst>
                                    <p:set>
                                      <p:cBhvr>
                                        <p:cTn id="91" dur="1" fill="hold">
                                          <p:stCondLst>
                                            <p:cond delay="0"/>
                                          </p:stCondLst>
                                        </p:cTn>
                                        <p:tgtEl>
                                          <p:spTgt spid="39"/>
                                        </p:tgtEl>
                                        <p:attrNameLst>
                                          <p:attrName>style.visibility</p:attrName>
                                        </p:attrNameLst>
                                      </p:cBhvr>
                                      <p:to>
                                        <p:strVal val="visible"/>
                                      </p:to>
                                    </p:set>
                                    <p:animEffect transition="in" filter="fade">
                                      <p:cBhvr>
                                        <p:cTn id="92"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3" grpId="0"/>
      <p:bldP spid="9" grpId="0"/>
      <p:bldP spid="10" grpId="0"/>
      <p:bldP spid="11" grpId="0"/>
      <p:bldP spid="14" grpId="0"/>
      <p:bldP spid="17" grpId="0"/>
      <p:bldP spid="18" grpId="0"/>
      <p:bldP spid="20" grpId="0"/>
      <p:bldP spid="21"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未标题-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308475" y="429260"/>
            <a:ext cx="3445510" cy="643890"/>
          </a:xfrm>
          <a:prstGeom prst="rect">
            <a:avLst/>
          </a:prstGeom>
        </p:spPr>
      </p:pic>
      <p:sp>
        <p:nvSpPr>
          <p:cNvPr id="3" name="文本框 2"/>
          <p:cNvSpPr txBox="1"/>
          <p:nvPr/>
        </p:nvSpPr>
        <p:spPr>
          <a:xfrm>
            <a:off x="5039360" y="568325"/>
            <a:ext cx="2600960" cy="365760"/>
          </a:xfrm>
          <a:prstGeom prst="rect">
            <a:avLst/>
          </a:prstGeom>
          <a:noFill/>
        </p:spPr>
        <p:txBody>
          <a:bodyPr wrap="square" rtlCol="0">
            <a:spAutoFit/>
          </a:bodyPr>
          <a:lstStyle/>
          <a:p>
            <a:r>
              <a:rPr lang="zh-CN" altLang="en-US" b="1" dirty="0" smtClean="0">
                <a:solidFill>
                  <a:srgbClr val="55463D"/>
                </a:solidFill>
                <a:latin typeface="罗西钢笔行楷" panose="02010800040101010101" charset="-122"/>
                <a:ea typeface="罗西钢笔行楷" panose="02010800040101010101" charset="-122"/>
              </a:rPr>
              <a:t>内核</a:t>
            </a:r>
            <a:endParaRPr lang="zh-CN" altLang="en-US" b="1" dirty="0">
              <a:solidFill>
                <a:srgbClr val="55463D"/>
              </a:solidFill>
              <a:latin typeface="罗西钢笔行楷" panose="02010800040101010101" charset="-122"/>
              <a:ea typeface="罗西钢笔行楷" panose="02010800040101010101" charset="-122"/>
            </a:endParaRPr>
          </a:p>
        </p:txBody>
      </p:sp>
      <p:pic>
        <p:nvPicPr>
          <p:cNvPr id="24" name="图片 23" descr="树枝"/>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7315" y="-313690"/>
            <a:ext cx="1713230" cy="1844040"/>
          </a:xfrm>
          <a:prstGeom prst="rect">
            <a:avLst/>
          </a:prstGeom>
        </p:spPr>
      </p:pic>
      <p:cxnSp>
        <p:nvCxnSpPr>
          <p:cNvPr id="6" name="直接连接符 5"/>
          <p:cNvCxnSpPr/>
          <p:nvPr/>
        </p:nvCxnSpPr>
        <p:spPr>
          <a:xfrm>
            <a:off x="6070600" y="1405255"/>
            <a:ext cx="0" cy="4937760"/>
          </a:xfrm>
          <a:prstGeom prst="line">
            <a:avLst/>
          </a:prstGeom>
          <a:ln w="12700">
            <a:solidFill>
              <a:srgbClr val="55463D"/>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369277" y="1530350"/>
            <a:ext cx="1529861" cy="369332"/>
          </a:xfrm>
          <a:prstGeom prst="rect">
            <a:avLst/>
          </a:prstGeom>
          <a:noFill/>
        </p:spPr>
        <p:txBody>
          <a:bodyPr wrap="square" rtlCol="0">
            <a:spAutoFit/>
          </a:bodyPr>
          <a:lstStyle/>
          <a:p>
            <a:r>
              <a:rPr lang="zh-CN" altLang="en-US" b="1" dirty="0" smtClean="0"/>
              <a:t>桌面端：</a:t>
            </a:r>
            <a:endParaRPr lang="zh-CN" altLang="en-US" b="1" dirty="0"/>
          </a:p>
        </p:txBody>
      </p:sp>
      <p:sp>
        <p:nvSpPr>
          <p:cNvPr id="10" name="TextBox 9"/>
          <p:cNvSpPr txBox="1"/>
          <p:nvPr/>
        </p:nvSpPr>
        <p:spPr>
          <a:xfrm>
            <a:off x="749300" y="2101362"/>
            <a:ext cx="1441938" cy="3693319"/>
          </a:xfrm>
          <a:prstGeom prst="rect">
            <a:avLst/>
          </a:prstGeom>
          <a:noFill/>
        </p:spPr>
        <p:txBody>
          <a:bodyPr wrap="square" rtlCol="0">
            <a:spAutoFit/>
          </a:bodyPr>
          <a:lstStyle/>
          <a:p>
            <a:r>
              <a:rPr lang="en-US" altLang="zh-CN" dirty="0" smtClean="0"/>
              <a:t>Edge</a:t>
            </a:r>
            <a:endParaRPr lang="en-US" altLang="zh-CN" dirty="0"/>
          </a:p>
          <a:p>
            <a:endParaRPr lang="en-US" altLang="zh-CN" dirty="0" smtClean="0"/>
          </a:p>
          <a:p>
            <a:endParaRPr lang="en-US" altLang="zh-CN" dirty="0"/>
          </a:p>
          <a:p>
            <a:r>
              <a:rPr lang="en-US" altLang="zh-CN" dirty="0" smtClean="0"/>
              <a:t>Chrome</a:t>
            </a:r>
          </a:p>
          <a:p>
            <a:endParaRPr lang="en-US" altLang="zh-CN" dirty="0"/>
          </a:p>
          <a:p>
            <a:endParaRPr lang="en-US" altLang="zh-CN" dirty="0" smtClean="0"/>
          </a:p>
          <a:p>
            <a:r>
              <a:rPr lang="en-US" altLang="zh-CN" dirty="0" smtClean="0"/>
              <a:t>Firefox</a:t>
            </a:r>
          </a:p>
          <a:p>
            <a:endParaRPr lang="en-US" altLang="zh-CN" dirty="0"/>
          </a:p>
          <a:p>
            <a:endParaRPr lang="en-US" altLang="zh-CN" dirty="0" smtClean="0"/>
          </a:p>
          <a:p>
            <a:r>
              <a:rPr lang="en-US" altLang="zh-CN" dirty="0" smtClean="0"/>
              <a:t>Opera</a:t>
            </a:r>
          </a:p>
          <a:p>
            <a:endParaRPr lang="en-US" altLang="zh-CN" dirty="0"/>
          </a:p>
          <a:p>
            <a:endParaRPr lang="en-US" altLang="zh-CN" dirty="0" smtClean="0"/>
          </a:p>
          <a:p>
            <a:r>
              <a:rPr lang="en-US" altLang="zh-CN" dirty="0" smtClean="0"/>
              <a:t>Safari</a:t>
            </a:r>
            <a:endParaRPr lang="en-US" altLang="zh-CN" dirty="0"/>
          </a:p>
        </p:txBody>
      </p:sp>
      <p:sp>
        <p:nvSpPr>
          <p:cNvPr id="11" name="TextBox 10"/>
          <p:cNvSpPr txBox="1"/>
          <p:nvPr/>
        </p:nvSpPr>
        <p:spPr>
          <a:xfrm>
            <a:off x="1899137" y="2101362"/>
            <a:ext cx="2004647" cy="3693319"/>
          </a:xfrm>
          <a:prstGeom prst="rect">
            <a:avLst/>
          </a:prstGeom>
          <a:noFill/>
        </p:spPr>
        <p:txBody>
          <a:bodyPr wrap="square" rtlCol="0">
            <a:spAutoFit/>
          </a:bodyPr>
          <a:lstStyle/>
          <a:p>
            <a:r>
              <a:rPr lang="en-US" altLang="zh-CN" dirty="0" smtClean="0"/>
              <a:t>IE</a:t>
            </a:r>
            <a:r>
              <a:rPr lang="zh-CN" altLang="en-US" dirty="0" smtClean="0"/>
              <a:t>（</a:t>
            </a:r>
            <a:r>
              <a:rPr lang="en-US" altLang="zh-CN" dirty="0"/>
              <a:t>Trident</a:t>
            </a:r>
            <a:r>
              <a:rPr lang="zh-CN" altLang="en-US" dirty="0" smtClean="0"/>
              <a:t>）内核</a:t>
            </a:r>
            <a:endParaRPr lang="en-US" altLang="zh-CN" dirty="0" smtClean="0"/>
          </a:p>
          <a:p>
            <a:endParaRPr lang="en-US" altLang="zh-CN" dirty="0"/>
          </a:p>
          <a:p>
            <a:endParaRPr lang="en-US" altLang="zh-CN" dirty="0" smtClean="0"/>
          </a:p>
          <a:p>
            <a:r>
              <a:rPr lang="en-US" altLang="zh-CN" dirty="0"/>
              <a:t>Chromium</a:t>
            </a:r>
            <a:r>
              <a:rPr lang="zh-CN" altLang="en-US" dirty="0" smtClean="0"/>
              <a:t>内核</a:t>
            </a:r>
            <a:endParaRPr lang="en-US" altLang="zh-CN" dirty="0" smtClean="0"/>
          </a:p>
          <a:p>
            <a:endParaRPr lang="en-US" altLang="zh-CN" dirty="0"/>
          </a:p>
          <a:p>
            <a:endParaRPr lang="en-US" altLang="zh-CN" dirty="0" smtClean="0"/>
          </a:p>
          <a:p>
            <a:r>
              <a:rPr lang="en-US" altLang="zh-CN" dirty="0"/>
              <a:t>Gecko</a:t>
            </a:r>
            <a:r>
              <a:rPr lang="zh-CN" altLang="en-US" dirty="0" smtClean="0"/>
              <a:t>内核</a:t>
            </a:r>
            <a:endParaRPr lang="en-US" altLang="zh-CN" dirty="0" smtClean="0"/>
          </a:p>
          <a:p>
            <a:endParaRPr lang="en-US" altLang="zh-CN" dirty="0"/>
          </a:p>
          <a:p>
            <a:endParaRPr lang="en-US" altLang="zh-CN" dirty="0" smtClean="0"/>
          </a:p>
          <a:p>
            <a:r>
              <a:rPr lang="en-US" altLang="zh-CN" dirty="0"/>
              <a:t>Presto</a:t>
            </a:r>
            <a:r>
              <a:rPr lang="zh-CN" altLang="en-US" dirty="0" smtClean="0"/>
              <a:t>内核（旧）</a:t>
            </a:r>
            <a:endParaRPr lang="en-US" altLang="zh-CN" dirty="0" smtClean="0"/>
          </a:p>
          <a:p>
            <a:r>
              <a:rPr lang="en-US" altLang="zh-CN" dirty="0" err="1" smtClean="0"/>
              <a:t>Webkit</a:t>
            </a:r>
            <a:r>
              <a:rPr lang="zh-CN" altLang="en-US" dirty="0" smtClean="0"/>
              <a:t>内核（今）</a:t>
            </a:r>
            <a:endParaRPr lang="en-US" altLang="zh-CN" dirty="0"/>
          </a:p>
          <a:p>
            <a:endParaRPr lang="en-US" altLang="zh-CN" dirty="0" smtClean="0"/>
          </a:p>
          <a:p>
            <a:r>
              <a:rPr lang="en-US" altLang="zh-CN" dirty="0" err="1"/>
              <a:t>Webkit</a:t>
            </a:r>
            <a:r>
              <a:rPr lang="zh-CN" altLang="en-US" dirty="0"/>
              <a:t>内核</a:t>
            </a:r>
          </a:p>
        </p:txBody>
      </p:sp>
      <p:pic>
        <p:nvPicPr>
          <p:cNvPr id="14" name="图片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41227" y="1530350"/>
            <a:ext cx="805288" cy="845943"/>
          </a:xfrm>
          <a:prstGeom prst="rect">
            <a:avLst/>
          </a:prstGeom>
        </p:spPr>
      </p:pic>
      <p:pic>
        <p:nvPicPr>
          <p:cNvPr id="15" name="图片 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471453" y="2528401"/>
            <a:ext cx="944836" cy="944836"/>
          </a:xfrm>
          <a:prstGeom prst="rect">
            <a:avLst/>
          </a:prstGeom>
        </p:spPr>
      </p:pic>
      <p:pic>
        <p:nvPicPr>
          <p:cNvPr id="16" name="图片 1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406706" y="3508681"/>
            <a:ext cx="1074329" cy="1012400"/>
          </a:xfrm>
          <a:prstGeom prst="rect">
            <a:avLst/>
          </a:prstGeom>
        </p:spPr>
      </p:pic>
      <p:pic>
        <p:nvPicPr>
          <p:cNvPr id="17" name="图片 1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406706" y="4521081"/>
            <a:ext cx="1063319" cy="1063319"/>
          </a:xfrm>
          <a:prstGeom prst="rect">
            <a:avLst/>
          </a:prstGeom>
        </p:spPr>
      </p:pic>
      <p:pic>
        <p:nvPicPr>
          <p:cNvPr id="18" name="图片 1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363006" y="5421922"/>
            <a:ext cx="1161729" cy="1161729"/>
          </a:xfrm>
          <a:prstGeom prst="rect">
            <a:avLst/>
          </a:prstGeom>
        </p:spPr>
      </p:pic>
      <p:sp>
        <p:nvSpPr>
          <p:cNvPr id="19" name="TextBox 18"/>
          <p:cNvSpPr txBox="1"/>
          <p:nvPr/>
        </p:nvSpPr>
        <p:spPr>
          <a:xfrm>
            <a:off x="6435969" y="1530350"/>
            <a:ext cx="1529862" cy="369332"/>
          </a:xfrm>
          <a:prstGeom prst="rect">
            <a:avLst/>
          </a:prstGeom>
          <a:noFill/>
        </p:spPr>
        <p:txBody>
          <a:bodyPr wrap="square" rtlCol="0">
            <a:spAutoFit/>
          </a:bodyPr>
          <a:lstStyle/>
          <a:p>
            <a:r>
              <a:rPr lang="zh-CN" altLang="en-US" b="1" dirty="0"/>
              <a:t>移动</a:t>
            </a:r>
            <a:r>
              <a:rPr lang="zh-CN" altLang="en-US" b="1" dirty="0" smtClean="0"/>
              <a:t>端：</a:t>
            </a:r>
            <a:endParaRPr lang="zh-CN" altLang="en-US" b="1" dirty="0"/>
          </a:p>
        </p:txBody>
      </p:sp>
      <p:sp>
        <p:nvSpPr>
          <p:cNvPr id="20" name="TextBox 19"/>
          <p:cNvSpPr txBox="1"/>
          <p:nvPr/>
        </p:nvSpPr>
        <p:spPr>
          <a:xfrm>
            <a:off x="6453358" y="2101362"/>
            <a:ext cx="2136727" cy="3693319"/>
          </a:xfrm>
          <a:prstGeom prst="rect">
            <a:avLst/>
          </a:prstGeom>
          <a:noFill/>
        </p:spPr>
        <p:txBody>
          <a:bodyPr wrap="square" rtlCol="0">
            <a:spAutoFit/>
          </a:bodyPr>
          <a:lstStyle/>
          <a:p>
            <a:r>
              <a:rPr lang="en-US" altLang="zh-CN" dirty="0" smtClean="0"/>
              <a:t>UC</a:t>
            </a:r>
          </a:p>
          <a:p>
            <a:endParaRPr lang="en-US" altLang="zh-CN" dirty="0"/>
          </a:p>
          <a:p>
            <a:endParaRPr lang="en-US" altLang="zh-CN" dirty="0" smtClean="0"/>
          </a:p>
          <a:p>
            <a:r>
              <a:rPr lang="en-US" altLang="zh-CN" dirty="0" smtClean="0"/>
              <a:t>QQ</a:t>
            </a:r>
          </a:p>
          <a:p>
            <a:endParaRPr lang="en-US" altLang="zh-CN" dirty="0"/>
          </a:p>
          <a:p>
            <a:endParaRPr lang="en-US" altLang="zh-CN" dirty="0" smtClean="0"/>
          </a:p>
          <a:p>
            <a:r>
              <a:rPr lang="en-US" altLang="zh-CN" dirty="0" smtClean="0"/>
              <a:t>Safari</a:t>
            </a:r>
          </a:p>
          <a:p>
            <a:endParaRPr lang="en-US" altLang="zh-CN" dirty="0"/>
          </a:p>
          <a:p>
            <a:endParaRPr lang="en-US" altLang="zh-CN" dirty="0" smtClean="0"/>
          </a:p>
          <a:p>
            <a:r>
              <a:rPr lang="en-US" altLang="zh-CN" dirty="0" smtClean="0"/>
              <a:t>Chrome</a:t>
            </a:r>
          </a:p>
          <a:p>
            <a:endParaRPr lang="en-US" altLang="zh-CN" dirty="0"/>
          </a:p>
          <a:p>
            <a:endParaRPr lang="en-US" altLang="zh-CN" dirty="0" smtClean="0"/>
          </a:p>
          <a:p>
            <a:r>
              <a:rPr lang="en-US" altLang="zh-CN" dirty="0"/>
              <a:t>Firefox</a:t>
            </a:r>
            <a:endParaRPr lang="zh-CN" altLang="en-US" dirty="0"/>
          </a:p>
        </p:txBody>
      </p:sp>
      <p:sp>
        <p:nvSpPr>
          <p:cNvPr id="22" name="TextBox 21"/>
          <p:cNvSpPr txBox="1"/>
          <p:nvPr/>
        </p:nvSpPr>
        <p:spPr>
          <a:xfrm>
            <a:off x="8414238" y="2101362"/>
            <a:ext cx="1688123" cy="3693319"/>
          </a:xfrm>
          <a:prstGeom prst="rect">
            <a:avLst/>
          </a:prstGeom>
          <a:noFill/>
        </p:spPr>
        <p:txBody>
          <a:bodyPr wrap="square" rtlCol="0">
            <a:spAutoFit/>
          </a:bodyPr>
          <a:lstStyle/>
          <a:p>
            <a:r>
              <a:rPr lang="zh-CN" altLang="en-US" dirty="0" smtClean="0"/>
              <a:t>基于</a:t>
            </a:r>
            <a:r>
              <a:rPr lang="en-US" altLang="zh-CN" dirty="0" err="1" smtClean="0"/>
              <a:t>Webkit</a:t>
            </a:r>
            <a:r>
              <a:rPr lang="zh-CN" altLang="en-US" dirty="0" smtClean="0"/>
              <a:t>的</a:t>
            </a:r>
            <a:r>
              <a:rPr lang="en-US" altLang="zh-CN" dirty="0" smtClean="0"/>
              <a:t>U3</a:t>
            </a:r>
            <a:r>
              <a:rPr lang="zh-CN" altLang="en-US" dirty="0" smtClean="0"/>
              <a:t>内核</a:t>
            </a:r>
            <a:endParaRPr lang="en-US" altLang="zh-CN" dirty="0"/>
          </a:p>
          <a:p>
            <a:endParaRPr lang="en-US" altLang="zh-CN" dirty="0" smtClean="0"/>
          </a:p>
          <a:p>
            <a:r>
              <a:rPr lang="zh-CN" altLang="en-US" dirty="0" smtClean="0"/>
              <a:t>基于</a:t>
            </a:r>
            <a:r>
              <a:rPr lang="en-US" altLang="zh-CN" dirty="0" err="1" smtClean="0"/>
              <a:t>Webkit</a:t>
            </a:r>
            <a:r>
              <a:rPr lang="zh-CN" altLang="en-US" dirty="0" smtClean="0"/>
              <a:t>的</a:t>
            </a:r>
            <a:r>
              <a:rPr lang="en-US" altLang="zh-CN" dirty="0" smtClean="0"/>
              <a:t>X5</a:t>
            </a:r>
            <a:r>
              <a:rPr lang="zh-CN" altLang="en-US" dirty="0" smtClean="0"/>
              <a:t>内核</a:t>
            </a:r>
            <a:endParaRPr lang="en-US" altLang="zh-CN" dirty="0"/>
          </a:p>
          <a:p>
            <a:endParaRPr lang="en-US" altLang="zh-CN" dirty="0" smtClean="0"/>
          </a:p>
          <a:p>
            <a:r>
              <a:rPr lang="en-US" altLang="zh-CN" dirty="0" err="1" smtClean="0"/>
              <a:t>Webkit</a:t>
            </a:r>
            <a:r>
              <a:rPr lang="zh-CN" altLang="en-US" dirty="0" smtClean="0"/>
              <a:t>内核</a:t>
            </a:r>
            <a:endParaRPr lang="en-US" altLang="zh-CN" dirty="0" smtClean="0"/>
          </a:p>
          <a:p>
            <a:endParaRPr lang="en-US" altLang="zh-CN" dirty="0"/>
          </a:p>
          <a:p>
            <a:endParaRPr lang="en-US" altLang="zh-CN" dirty="0" smtClean="0"/>
          </a:p>
          <a:p>
            <a:r>
              <a:rPr lang="en-US" altLang="zh-CN" dirty="0"/>
              <a:t>Chromium</a:t>
            </a:r>
            <a:r>
              <a:rPr lang="zh-CN" altLang="en-US" dirty="0"/>
              <a:t>内核</a:t>
            </a:r>
            <a:endParaRPr lang="en-US" altLang="zh-CN" dirty="0"/>
          </a:p>
          <a:p>
            <a:endParaRPr lang="en-US" altLang="zh-CN" dirty="0" smtClean="0"/>
          </a:p>
          <a:p>
            <a:endParaRPr lang="en-US" altLang="zh-CN" dirty="0" smtClean="0"/>
          </a:p>
          <a:p>
            <a:r>
              <a:rPr lang="en-US" altLang="zh-CN" dirty="0"/>
              <a:t>Gecko</a:t>
            </a:r>
            <a:r>
              <a:rPr lang="zh-CN" altLang="en-US" dirty="0"/>
              <a:t>内核</a:t>
            </a:r>
            <a:endParaRPr lang="en-US" altLang="zh-CN" dirty="0"/>
          </a:p>
        </p:txBody>
      </p:sp>
      <p:pic>
        <p:nvPicPr>
          <p:cNvPr id="23" name="图片 2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102361" y="1530351"/>
            <a:ext cx="1195754" cy="1094962"/>
          </a:xfrm>
          <a:prstGeom prst="rect">
            <a:avLst/>
          </a:prstGeom>
        </p:spPr>
      </p:pic>
      <p:pic>
        <p:nvPicPr>
          <p:cNvPr id="25" name="图片 24"/>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089232" y="2809457"/>
            <a:ext cx="1222012" cy="1205424"/>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500"/>
                                        <p:tgtEl>
                                          <p:spTgt spid="24"/>
                                        </p:tgtEl>
                                      </p:cBhvr>
                                    </p:animEffect>
                                  </p:childTnLst>
                                </p:cTn>
                              </p:par>
                            </p:childTnLst>
                          </p:cTn>
                        </p:par>
                        <p:par>
                          <p:cTn id="8" fill="hold">
                            <p:stCondLst>
                              <p:cond delay="500"/>
                            </p:stCondLst>
                            <p:childTnLst>
                              <p:par>
                                <p:cTn id="9" presetID="14" presetClass="entr" presetSubtype="5"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randombar(vertical)">
                                      <p:cBhvr>
                                        <p:cTn id="11" dur="500"/>
                                        <p:tgtEl>
                                          <p:spTgt spid="2"/>
                                        </p:tgtEl>
                                      </p:cBhvr>
                                    </p:animEffect>
                                  </p:childTnLst>
                                </p:cTn>
                              </p:par>
                              <p:par>
                                <p:cTn id="12" presetID="12" presetClass="entr" presetSubtype="4" fill="hold" grpId="0" nodeType="with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additive="base">
                                        <p:cTn id="14" dur="500"/>
                                        <p:tgtEl>
                                          <p:spTgt spid="3"/>
                                        </p:tgtEl>
                                        <p:attrNameLst>
                                          <p:attrName>ppt_y</p:attrName>
                                        </p:attrNameLst>
                                      </p:cBhvr>
                                      <p:tavLst>
                                        <p:tav tm="0">
                                          <p:val>
                                            <p:strVal val="#ppt_y+#ppt_h*1.125000"/>
                                          </p:val>
                                        </p:tav>
                                        <p:tav tm="100000">
                                          <p:val>
                                            <p:strVal val="#ppt_y"/>
                                          </p:val>
                                        </p:tav>
                                      </p:tavLst>
                                    </p:anim>
                                    <p:animEffect transition="in" filter="wipe(up)">
                                      <p:cBhvr>
                                        <p:cTn id="15" dur="5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wipe(down)">
                                      <p:cBhvr>
                                        <p:cTn id="20" dur="500"/>
                                        <p:tgtEl>
                                          <p:spTgt spid="10"/>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nodeType="click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wipe(down)">
                                      <p:cBhvr>
                                        <p:cTn id="25" dur="500"/>
                                        <p:tgtEl>
                                          <p:spTgt spid="14"/>
                                        </p:tgtEl>
                                      </p:cBhvr>
                                    </p:animEffect>
                                  </p:childTnLst>
                                </p:cTn>
                              </p:par>
                              <p:par>
                                <p:cTn id="26" presetID="22" presetClass="entr" presetSubtype="4" fill="hold" nodeType="with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wipe(down)">
                                      <p:cBhvr>
                                        <p:cTn id="28" dur="500"/>
                                        <p:tgtEl>
                                          <p:spTgt spid="15"/>
                                        </p:tgtEl>
                                      </p:cBhvr>
                                    </p:animEffect>
                                  </p:childTnLst>
                                </p:cTn>
                              </p:par>
                              <p:par>
                                <p:cTn id="29" presetID="22" presetClass="entr" presetSubtype="4" fill="hold" nodeType="with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wipe(down)">
                                      <p:cBhvr>
                                        <p:cTn id="31" dur="500"/>
                                        <p:tgtEl>
                                          <p:spTgt spid="16"/>
                                        </p:tgtEl>
                                      </p:cBhvr>
                                    </p:animEffect>
                                  </p:childTnLst>
                                </p:cTn>
                              </p:par>
                              <p:par>
                                <p:cTn id="32" presetID="22" presetClass="entr" presetSubtype="4" fill="hold" nodeType="withEffect">
                                  <p:stCondLst>
                                    <p:cond delay="0"/>
                                  </p:stCondLst>
                                  <p:childTnLst>
                                    <p:set>
                                      <p:cBhvr>
                                        <p:cTn id="33" dur="1" fill="hold">
                                          <p:stCondLst>
                                            <p:cond delay="0"/>
                                          </p:stCondLst>
                                        </p:cTn>
                                        <p:tgtEl>
                                          <p:spTgt spid="17"/>
                                        </p:tgtEl>
                                        <p:attrNameLst>
                                          <p:attrName>style.visibility</p:attrName>
                                        </p:attrNameLst>
                                      </p:cBhvr>
                                      <p:to>
                                        <p:strVal val="visible"/>
                                      </p:to>
                                    </p:set>
                                    <p:animEffect transition="in" filter="wipe(down)">
                                      <p:cBhvr>
                                        <p:cTn id="34" dur="500"/>
                                        <p:tgtEl>
                                          <p:spTgt spid="17"/>
                                        </p:tgtEl>
                                      </p:cBhvr>
                                    </p:animEffect>
                                  </p:childTnLst>
                                </p:cTn>
                              </p:par>
                              <p:par>
                                <p:cTn id="35" presetID="22" presetClass="entr" presetSubtype="4" fill="hold" nodeType="with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wipe(down)">
                                      <p:cBhvr>
                                        <p:cTn id="37" dur="500"/>
                                        <p:tgtEl>
                                          <p:spTgt spid="18"/>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wipe(down)">
                                      <p:cBhvr>
                                        <p:cTn id="42" dur="500"/>
                                        <p:tgtEl>
                                          <p:spTgt spid="11"/>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wipe(down)">
                                      <p:cBhvr>
                                        <p:cTn id="47" dur="500"/>
                                        <p:tgtEl>
                                          <p:spTgt spid="20"/>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nodeType="clickEffect">
                                  <p:stCondLst>
                                    <p:cond delay="0"/>
                                  </p:stCondLst>
                                  <p:childTnLst>
                                    <p:set>
                                      <p:cBhvr>
                                        <p:cTn id="51" dur="1" fill="hold">
                                          <p:stCondLst>
                                            <p:cond delay="0"/>
                                          </p:stCondLst>
                                        </p:cTn>
                                        <p:tgtEl>
                                          <p:spTgt spid="23"/>
                                        </p:tgtEl>
                                        <p:attrNameLst>
                                          <p:attrName>style.visibility</p:attrName>
                                        </p:attrNameLst>
                                      </p:cBhvr>
                                      <p:to>
                                        <p:strVal val="visible"/>
                                      </p:to>
                                    </p:set>
                                    <p:animEffect transition="in" filter="wipe(down)">
                                      <p:cBhvr>
                                        <p:cTn id="52" dur="500"/>
                                        <p:tgtEl>
                                          <p:spTgt spid="23"/>
                                        </p:tgtEl>
                                      </p:cBhvr>
                                    </p:animEffect>
                                  </p:childTnLst>
                                </p:cTn>
                              </p:par>
                              <p:par>
                                <p:cTn id="53" presetID="22" presetClass="entr" presetSubtype="4" fill="hold" nodeType="withEffect">
                                  <p:stCondLst>
                                    <p:cond delay="0"/>
                                  </p:stCondLst>
                                  <p:childTnLst>
                                    <p:set>
                                      <p:cBhvr>
                                        <p:cTn id="54" dur="1" fill="hold">
                                          <p:stCondLst>
                                            <p:cond delay="0"/>
                                          </p:stCondLst>
                                        </p:cTn>
                                        <p:tgtEl>
                                          <p:spTgt spid="25"/>
                                        </p:tgtEl>
                                        <p:attrNameLst>
                                          <p:attrName>style.visibility</p:attrName>
                                        </p:attrNameLst>
                                      </p:cBhvr>
                                      <p:to>
                                        <p:strVal val="visible"/>
                                      </p:to>
                                    </p:set>
                                    <p:animEffect transition="in" filter="wipe(down)">
                                      <p:cBhvr>
                                        <p:cTn id="55" dur="500"/>
                                        <p:tgtEl>
                                          <p:spTgt spid="25"/>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4" fill="hold" grpId="0" nodeType="clickEffect">
                                  <p:stCondLst>
                                    <p:cond delay="0"/>
                                  </p:stCondLst>
                                  <p:childTnLst>
                                    <p:set>
                                      <p:cBhvr>
                                        <p:cTn id="59" dur="1" fill="hold">
                                          <p:stCondLst>
                                            <p:cond delay="0"/>
                                          </p:stCondLst>
                                        </p:cTn>
                                        <p:tgtEl>
                                          <p:spTgt spid="22"/>
                                        </p:tgtEl>
                                        <p:attrNameLst>
                                          <p:attrName>style.visibility</p:attrName>
                                        </p:attrNameLst>
                                      </p:cBhvr>
                                      <p:to>
                                        <p:strVal val="visible"/>
                                      </p:to>
                                    </p:set>
                                    <p:animEffect transition="in" filter="wipe(down)">
                                      <p:cBhvr>
                                        <p:cTn id="6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0" grpId="0"/>
      <p:bldP spid="11" grpId="0"/>
      <p:bldP spid="20" grpId="0"/>
      <p:bldP spid="2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未标题-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308475" y="429260"/>
            <a:ext cx="3445510" cy="643890"/>
          </a:xfrm>
          <a:prstGeom prst="rect">
            <a:avLst/>
          </a:prstGeom>
        </p:spPr>
      </p:pic>
      <p:sp>
        <p:nvSpPr>
          <p:cNvPr id="3" name="文本框 2"/>
          <p:cNvSpPr txBox="1"/>
          <p:nvPr/>
        </p:nvSpPr>
        <p:spPr>
          <a:xfrm>
            <a:off x="5039360" y="568325"/>
            <a:ext cx="2600960" cy="365760"/>
          </a:xfrm>
          <a:prstGeom prst="rect">
            <a:avLst/>
          </a:prstGeom>
          <a:noFill/>
        </p:spPr>
        <p:txBody>
          <a:bodyPr wrap="square" rtlCol="0">
            <a:spAutoFit/>
          </a:bodyPr>
          <a:lstStyle/>
          <a:p>
            <a:r>
              <a:rPr lang="zh-CN" altLang="en-US" b="1" dirty="0" smtClean="0">
                <a:solidFill>
                  <a:srgbClr val="55463D"/>
                </a:solidFill>
                <a:latin typeface="罗西钢笔行楷" panose="02010800040101010101" charset="-122"/>
                <a:ea typeface="罗西钢笔行楷" panose="02010800040101010101" charset="-122"/>
              </a:rPr>
              <a:t>分辨率</a:t>
            </a:r>
            <a:endParaRPr lang="zh-CN" altLang="en-US" b="1" dirty="0">
              <a:solidFill>
                <a:srgbClr val="55463D"/>
              </a:solidFill>
              <a:latin typeface="罗西钢笔行楷" panose="02010800040101010101" charset="-122"/>
              <a:ea typeface="罗西钢笔行楷" panose="02010800040101010101" charset="-122"/>
            </a:endParaRPr>
          </a:p>
        </p:txBody>
      </p:sp>
      <p:pic>
        <p:nvPicPr>
          <p:cNvPr id="24" name="图片 23" descr="树枝"/>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7315" y="-313690"/>
            <a:ext cx="1713230" cy="1844040"/>
          </a:xfrm>
          <a:prstGeom prst="rect">
            <a:avLst/>
          </a:prstGeom>
        </p:spPr>
      </p:pic>
      <p:grpSp>
        <p:nvGrpSpPr>
          <p:cNvPr id="4" name="组合 3"/>
          <p:cNvGrpSpPr/>
          <p:nvPr/>
        </p:nvGrpSpPr>
        <p:grpSpPr>
          <a:xfrm>
            <a:off x="4159885" y="1856740"/>
            <a:ext cx="1814195" cy="2551430"/>
            <a:chOff x="3301603" y="1549004"/>
            <a:chExt cx="1243013" cy="1749028"/>
          </a:xfrm>
          <a:solidFill>
            <a:srgbClr val="55463D">
              <a:alpha val="50000"/>
            </a:srgbClr>
          </a:solidFill>
        </p:grpSpPr>
        <p:sp>
          <p:nvSpPr>
            <p:cNvPr id="5" name="Freeform 7"/>
            <p:cNvSpPr/>
            <p:nvPr/>
          </p:nvSpPr>
          <p:spPr bwMode="auto">
            <a:xfrm>
              <a:off x="3301603" y="1549004"/>
              <a:ext cx="1243013" cy="1749028"/>
            </a:xfrm>
            <a:custGeom>
              <a:avLst/>
              <a:gdLst>
                <a:gd name="T0" fmla="*/ 0 w 1467"/>
                <a:gd name="T1" fmla="*/ 2147483647 h 2068"/>
                <a:gd name="T2" fmla="*/ 0 w 1467"/>
                <a:gd name="T3" fmla="*/ 2147483647 h 2068"/>
                <a:gd name="T4" fmla="*/ 2147483647 w 1467"/>
                <a:gd name="T5" fmla="*/ 0 h 2068"/>
                <a:gd name="T6" fmla="*/ 2147483647 w 1467"/>
                <a:gd name="T7" fmla="*/ 0 h 2068"/>
                <a:gd name="T8" fmla="*/ 2147483647 w 1467"/>
                <a:gd name="T9" fmla="*/ 2147483647 h 2068"/>
                <a:gd name="T10" fmla="*/ 2147483647 w 1467"/>
                <a:gd name="T11" fmla="*/ 2147483647 h 2068"/>
                <a:gd name="T12" fmla="*/ 2147483647 w 1467"/>
                <a:gd name="T13" fmla="*/ 2147483647 h 2068"/>
                <a:gd name="T14" fmla="*/ 2147483647 w 1467"/>
                <a:gd name="T15" fmla="*/ 2147483647 h 2068"/>
                <a:gd name="T16" fmla="*/ 2147483647 w 1467"/>
                <a:gd name="T17" fmla="*/ 2147483647 h 2068"/>
                <a:gd name="T18" fmla="*/ 2147483647 w 1467"/>
                <a:gd name="T19" fmla="*/ 2147483647 h 2068"/>
                <a:gd name="T20" fmla="*/ 0 w 1467"/>
                <a:gd name="T21" fmla="*/ 2147483647 h 206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467" h="2068">
                  <a:moveTo>
                    <a:pt x="0" y="1497"/>
                  </a:moveTo>
                  <a:cubicBezTo>
                    <a:pt x="0" y="159"/>
                    <a:pt x="0" y="159"/>
                    <a:pt x="0" y="159"/>
                  </a:cubicBezTo>
                  <a:cubicBezTo>
                    <a:pt x="0" y="72"/>
                    <a:pt x="71" y="0"/>
                    <a:pt x="158" y="0"/>
                  </a:cubicBezTo>
                  <a:cubicBezTo>
                    <a:pt x="743" y="0"/>
                    <a:pt x="743" y="0"/>
                    <a:pt x="743" y="0"/>
                  </a:cubicBezTo>
                  <a:cubicBezTo>
                    <a:pt x="830" y="0"/>
                    <a:pt x="901" y="72"/>
                    <a:pt x="901" y="159"/>
                  </a:cubicBezTo>
                  <a:cubicBezTo>
                    <a:pt x="901" y="1497"/>
                    <a:pt x="901" y="1497"/>
                    <a:pt x="901" y="1497"/>
                  </a:cubicBezTo>
                  <a:cubicBezTo>
                    <a:pt x="901" y="1500"/>
                    <a:pt x="901" y="1503"/>
                    <a:pt x="902" y="1506"/>
                  </a:cubicBezTo>
                  <a:cubicBezTo>
                    <a:pt x="911" y="1806"/>
                    <a:pt x="1156" y="2049"/>
                    <a:pt x="1464" y="2067"/>
                  </a:cubicBezTo>
                  <a:cubicBezTo>
                    <a:pt x="1465" y="2067"/>
                    <a:pt x="1466" y="2068"/>
                    <a:pt x="1467" y="2068"/>
                  </a:cubicBezTo>
                  <a:cubicBezTo>
                    <a:pt x="571" y="2068"/>
                    <a:pt x="571" y="2068"/>
                    <a:pt x="571" y="2068"/>
                  </a:cubicBezTo>
                  <a:cubicBezTo>
                    <a:pt x="256" y="2068"/>
                    <a:pt x="0" y="1812"/>
                    <a:pt x="0" y="149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schemeClr val="tx1">
                    <a:lumMod val="65000"/>
                    <a:lumOff val="35000"/>
                  </a:schemeClr>
                </a:solidFill>
              </a:endParaRPr>
            </a:p>
          </p:txBody>
        </p:sp>
        <p:sp>
          <p:nvSpPr>
            <p:cNvPr id="7" name="矩形 24"/>
            <p:cNvSpPr>
              <a:spLocks noChangeArrowheads="1"/>
            </p:cNvSpPr>
            <p:nvPr/>
          </p:nvSpPr>
          <p:spPr bwMode="auto">
            <a:xfrm>
              <a:off x="3499247" y="1790700"/>
              <a:ext cx="431528" cy="400039"/>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eaLnBrk="1" hangingPunct="1"/>
              <a:r>
                <a:rPr lang="en-US" altLang="zh-CN" sz="3200" dirty="0">
                  <a:solidFill>
                    <a:schemeClr val="bg1"/>
                  </a:solidFill>
                  <a:latin typeface="Impact" panose="020B0806030902050204" pitchFamily="34" charset="0"/>
                  <a:ea typeface="Malgun Gothic" panose="020B0503020000020004" pitchFamily="34" charset="-127"/>
                  <a:cs typeface="Adobe Naskh Medium" panose="01010101010101010101" pitchFamily="50" charset="-78"/>
                </a:rPr>
                <a:t>01</a:t>
              </a:r>
            </a:p>
          </p:txBody>
        </p:sp>
      </p:grpSp>
      <p:grpSp>
        <p:nvGrpSpPr>
          <p:cNvPr id="8" name="组合 7"/>
          <p:cNvGrpSpPr/>
          <p:nvPr/>
        </p:nvGrpSpPr>
        <p:grpSpPr>
          <a:xfrm>
            <a:off x="5356860" y="1856740"/>
            <a:ext cx="2552065" cy="1812290"/>
            <a:chOff x="4082654" y="1538288"/>
            <a:chExt cx="1749028" cy="1241822"/>
          </a:xfrm>
          <a:solidFill>
            <a:srgbClr val="55463D">
              <a:alpha val="50000"/>
            </a:srgbClr>
          </a:solidFill>
        </p:grpSpPr>
        <p:sp>
          <p:nvSpPr>
            <p:cNvPr id="9" name="Freeform 6"/>
            <p:cNvSpPr/>
            <p:nvPr/>
          </p:nvSpPr>
          <p:spPr bwMode="auto">
            <a:xfrm>
              <a:off x="4082654" y="1538288"/>
              <a:ext cx="1749028" cy="1241822"/>
            </a:xfrm>
            <a:custGeom>
              <a:avLst/>
              <a:gdLst>
                <a:gd name="T0" fmla="*/ 2147483647 w 2067"/>
                <a:gd name="T1" fmla="*/ 0 h 1468"/>
                <a:gd name="T2" fmla="*/ 2147483647 w 2067"/>
                <a:gd name="T3" fmla="*/ 0 h 1468"/>
                <a:gd name="T4" fmla="*/ 2147483647 w 2067"/>
                <a:gd name="T5" fmla="*/ 2147483647 h 1468"/>
                <a:gd name="T6" fmla="*/ 2147483647 w 2067"/>
                <a:gd name="T7" fmla="*/ 2147483647 h 1468"/>
                <a:gd name="T8" fmla="*/ 2147483647 w 2067"/>
                <a:gd name="T9" fmla="*/ 2147483647 h 1468"/>
                <a:gd name="T10" fmla="*/ 2147483647 w 2067"/>
                <a:gd name="T11" fmla="*/ 2147483647 h 1468"/>
                <a:gd name="T12" fmla="*/ 2147483647 w 2067"/>
                <a:gd name="T13" fmla="*/ 2147483647 h 1468"/>
                <a:gd name="T14" fmla="*/ 1435817242 w 2067"/>
                <a:gd name="T15" fmla="*/ 2147483647 h 1468"/>
                <a:gd name="T16" fmla="*/ 0 w 2067"/>
                <a:gd name="T17" fmla="*/ 2147483647 h 1468"/>
                <a:gd name="T18" fmla="*/ 0 w 2067"/>
                <a:gd name="T19" fmla="*/ 2147483647 h 1468"/>
                <a:gd name="T20" fmla="*/ 2147483647 w 2067"/>
                <a:gd name="T21" fmla="*/ 0 h 146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067" h="1468">
                  <a:moveTo>
                    <a:pt x="571" y="0"/>
                  </a:moveTo>
                  <a:cubicBezTo>
                    <a:pt x="1909" y="0"/>
                    <a:pt x="1909" y="0"/>
                    <a:pt x="1909" y="0"/>
                  </a:cubicBezTo>
                  <a:cubicBezTo>
                    <a:pt x="1996" y="0"/>
                    <a:pt x="2067" y="71"/>
                    <a:pt x="2067" y="159"/>
                  </a:cubicBezTo>
                  <a:cubicBezTo>
                    <a:pt x="2067" y="743"/>
                    <a:pt x="2067" y="743"/>
                    <a:pt x="2067" y="743"/>
                  </a:cubicBezTo>
                  <a:cubicBezTo>
                    <a:pt x="2067" y="831"/>
                    <a:pt x="1996" y="902"/>
                    <a:pt x="1909" y="902"/>
                  </a:cubicBezTo>
                  <a:cubicBezTo>
                    <a:pt x="571" y="902"/>
                    <a:pt x="571" y="902"/>
                    <a:pt x="571" y="902"/>
                  </a:cubicBezTo>
                  <a:cubicBezTo>
                    <a:pt x="568" y="902"/>
                    <a:pt x="565" y="902"/>
                    <a:pt x="562" y="902"/>
                  </a:cubicBezTo>
                  <a:cubicBezTo>
                    <a:pt x="261" y="911"/>
                    <a:pt x="19" y="1156"/>
                    <a:pt x="1" y="1464"/>
                  </a:cubicBezTo>
                  <a:cubicBezTo>
                    <a:pt x="0" y="1465"/>
                    <a:pt x="0" y="1467"/>
                    <a:pt x="0" y="1468"/>
                  </a:cubicBezTo>
                  <a:cubicBezTo>
                    <a:pt x="0" y="571"/>
                    <a:pt x="0" y="571"/>
                    <a:pt x="0" y="571"/>
                  </a:cubicBezTo>
                  <a:cubicBezTo>
                    <a:pt x="0" y="256"/>
                    <a:pt x="256" y="0"/>
                    <a:pt x="57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schemeClr val="tx1">
                    <a:lumMod val="65000"/>
                    <a:lumOff val="35000"/>
                  </a:schemeClr>
                </a:solidFill>
              </a:endParaRPr>
            </a:p>
          </p:txBody>
        </p:sp>
        <p:sp>
          <p:nvSpPr>
            <p:cNvPr id="10" name="矩形 25"/>
            <p:cNvSpPr>
              <a:spLocks noChangeArrowheads="1"/>
            </p:cNvSpPr>
            <p:nvPr/>
          </p:nvSpPr>
          <p:spPr bwMode="auto">
            <a:xfrm>
              <a:off x="5272250" y="1728787"/>
              <a:ext cx="463588" cy="399872"/>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eaLnBrk="1" hangingPunct="1"/>
              <a:r>
                <a:rPr lang="en-US" altLang="zh-CN" sz="3200" dirty="0">
                  <a:solidFill>
                    <a:schemeClr val="bg1"/>
                  </a:solidFill>
                  <a:latin typeface="Impact" panose="020B0806030902050204" pitchFamily="34" charset="0"/>
                  <a:ea typeface="Malgun Gothic" panose="020B0503020000020004" pitchFamily="34" charset="-127"/>
                  <a:cs typeface="Adobe Naskh Medium" panose="01010101010101010101" pitchFamily="50" charset="-78"/>
                </a:rPr>
                <a:t>02</a:t>
              </a:r>
            </a:p>
          </p:txBody>
        </p:sp>
      </p:grpSp>
      <p:grpSp>
        <p:nvGrpSpPr>
          <p:cNvPr id="11" name="组合 10"/>
          <p:cNvGrpSpPr/>
          <p:nvPr/>
        </p:nvGrpSpPr>
        <p:grpSpPr>
          <a:xfrm>
            <a:off x="6094730" y="3064510"/>
            <a:ext cx="1814195" cy="2553335"/>
            <a:chOff x="4599385" y="2316957"/>
            <a:chExt cx="1243013" cy="1750219"/>
          </a:xfrm>
          <a:solidFill>
            <a:srgbClr val="55463D">
              <a:alpha val="50000"/>
            </a:srgbClr>
          </a:solidFill>
        </p:grpSpPr>
        <p:sp>
          <p:nvSpPr>
            <p:cNvPr id="12" name="Freeform 5"/>
            <p:cNvSpPr/>
            <p:nvPr/>
          </p:nvSpPr>
          <p:spPr bwMode="auto">
            <a:xfrm>
              <a:off x="4599385" y="2316957"/>
              <a:ext cx="1243013" cy="1750219"/>
            </a:xfrm>
            <a:custGeom>
              <a:avLst/>
              <a:gdLst>
                <a:gd name="T0" fmla="*/ 2147483647 w 1467"/>
                <a:gd name="T1" fmla="*/ 2147483647 h 2068"/>
                <a:gd name="T2" fmla="*/ 2147483647 w 1467"/>
                <a:gd name="T3" fmla="*/ 2147483647 h 2068"/>
                <a:gd name="T4" fmla="*/ 2147483647 w 1467"/>
                <a:gd name="T5" fmla="*/ 2147483647 h 2068"/>
                <a:gd name="T6" fmla="*/ 2147483647 w 1467"/>
                <a:gd name="T7" fmla="*/ 2147483647 h 2068"/>
                <a:gd name="T8" fmla="*/ 2147483647 w 1467"/>
                <a:gd name="T9" fmla="*/ 2147483647 h 2068"/>
                <a:gd name="T10" fmla="*/ 2147483647 w 1467"/>
                <a:gd name="T11" fmla="*/ 2147483647 h 2068"/>
                <a:gd name="T12" fmla="*/ 2147483647 w 1467"/>
                <a:gd name="T13" fmla="*/ 2147483647 h 2068"/>
                <a:gd name="T14" fmla="*/ 2147483647 w 1467"/>
                <a:gd name="T15" fmla="*/ 1436382298 h 2068"/>
                <a:gd name="T16" fmla="*/ 0 w 1467"/>
                <a:gd name="T17" fmla="*/ 0 h 2068"/>
                <a:gd name="T18" fmla="*/ 2147483647 w 1467"/>
                <a:gd name="T19" fmla="*/ 0 h 2068"/>
                <a:gd name="T20" fmla="*/ 2147483647 w 1467"/>
                <a:gd name="T21" fmla="*/ 2147483647 h 206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467" h="2068">
                  <a:moveTo>
                    <a:pt x="1467" y="571"/>
                  </a:moveTo>
                  <a:cubicBezTo>
                    <a:pt x="1467" y="1909"/>
                    <a:pt x="1467" y="1909"/>
                    <a:pt x="1467" y="1909"/>
                  </a:cubicBezTo>
                  <a:cubicBezTo>
                    <a:pt x="1467" y="1996"/>
                    <a:pt x="1396" y="2068"/>
                    <a:pt x="1309" y="2068"/>
                  </a:cubicBezTo>
                  <a:cubicBezTo>
                    <a:pt x="724" y="2068"/>
                    <a:pt x="724" y="2068"/>
                    <a:pt x="724" y="2068"/>
                  </a:cubicBezTo>
                  <a:cubicBezTo>
                    <a:pt x="637" y="2068"/>
                    <a:pt x="566" y="1996"/>
                    <a:pt x="566" y="1909"/>
                  </a:cubicBezTo>
                  <a:cubicBezTo>
                    <a:pt x="566" y="571"/>
                    <a:pt x="566" y="571"/>
                    <a:pt x="566" y="571"/>
                  </a:cubicBezTo>
                  <a:cubicBezTo>
                    <a:pt x="566" y="568"/>
                    <a:pt x="566" y="565"/>
                    <a:pt x="566" y="562"/>
                  </a:cubicBezTo>
                  <a:cubicBezTo>
                    <a:pt x="556" y="262"/>
                    <a:pt x="311" y="19"/>
                    <a:pt x="3" y="1"/>
                  </a:cubicBezTo>
                  <a:cubicBezTo>
                    <a:pt x="2" y="1"/>
                    <a:pt x="1" y="0"/>
                    <a:pt x="0" y="0"/>
                  </a:cubicBezTo>
                  <a:cubicBezTo>
                    <a:pt x="896" y="0"/>
                    <a:pt x="896" y="0"/>
                    <a:pt x="896" y="0"/>
                  </a:cubicBezTo>
                  <a:cubicBezTo>
                    <a:pt x="1211" y="0"/>
                    <a:pt x="1467" y="256"/>
                    <a:pt x="1467" y="57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schemeClr val="tx1">
                    <a:lumMod val="65000"/>
                    <a:lumOff val="35000"/>
                  </a:schemeClr>
                </a:solidFill>
              </a:endParaRPr>
            </a:p>
          </p:txBody>
        </p:sp>
        <p:sp>
          <p:nvSpPr>
            <p:cNvPr id="13" name="矩形 26"/>
            <p:cNvSpPr>
              <a:spLocks noChangeArrowheads="1"/>
            </p:cNvSpPr>
            <p:nvPr/>
          </p:nvSpPr>
          <p:spPr bwMode="auto">
            <a:xfrm>
              <a:off x="5272088" y="3558778"/>
              <a:ext cx="471604" cy="400013"/>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eaLnBrk="1" hangingPunct="1"/>
              <a:r>
                <a:rPr lang="en-US" altLang="zh-CN" sz="3200" dirty="0">
                  <a:solidFill>
                    <a:schemeClr val="bg1"/>
                  </a:solidFill>
                  <a:latin typeface="Impact" panose="020B0806030902050204" pitchFamily="34" charset="0"/>
                  <a:ea typeface="Malgun Gothic" panose="020B0503020000020004" pitchFamily="34" charset="-127"/>
                  <a:cs typeface="Adobe Naskh Medium" panose="01010101010101010101" pitchFamily="50" charset="-78"/>
                </a:rPr>
                <a:t>03</a:t>
              </a:r>
            </a:p>
          </p:txBody>
        </p:sp>
      </p:grpSp>
      <p:grpSp>
        <p:nvGrpSpPr>
          <p:cNvPr id="14" name="组合 13"/>
          <p:cNvGrpSpPr/>
          <p:nvPr/>
        </p:nvGrpSpPr>
        <p:grpSpPr>
          <a:xfrm>
            <a:off x="4159885" y="3804920"/>
            <a:ext cx="2553970" cy="1812925"/>
            <a:chOff x="3313510" y="2836069"/>
            <a:chExt cx="1750219" cy="1241822"/>
          </a:xfrm>
          <a:solidFill>
            <a:srgbClr val="55463D">
              <a:alpha val="50000"/>
            </a:srgbClr>
          </a:solidFill>
        </p:grpSpPr>
        <p:sp>
          <p:nvSpPr>
            <p:cNvPr id="15" name="Freeform 8"/>
            <p:cNvSpPr/>
            <p:nvPr/>
          </p:nvSpPr>
          <p:spPr bwMode="auto">
            <a:xfrm>
              <a:off x="3313510" y="2836069"/>
              <a:ext cx="1750219" cy="1241822"/>
            </a:xfrm>
            <a:custGeom>
              <a:avLst/>
              <a:gdLst>
                <a:gd name="T0" fmla="*/ 2147483647 w 2068"/>
                <a:gd name="T1" fmla="*/ 2147483647 h 1468"/>
                <a:gd name="T2" fmla="*/ 2147483647 w 2068"/>
                <a:gd name="T3" fmla="*/ 2147483647 h 1468"/>
                <a:gd name="T4" fmla="*/ 0 w 2068"/>
                <a:gd name="T5" fmla="*/ 2147483647 h 1468"/>
                <a:gd name="T6" fmla="*/ 0 w 2068"/>
                <a:gd name="T7" fmla="*/ 2147483647 h 1468"/>
                <a:gd name="T8" fmla="*/ 2147483647 w 2068"/>
                <a:gd name="T9" fmla="*/ 2147483647 h 1468"/>
                <a:gd name="T10" fmla="*/ 2147483647 w 2068"/>
                <a:gd name="T11" fmla="*/ 2147483647 h 1468"/>
                <a:gd name="T12" fmla="*/ 2147483647 w 2068"/>
                <a:gd name="T13" fmla="*/ 2147483647 h 1468"/>
                <a:gd name="T14" fmla="*/ 2147483647 w 2068"/>
                <a:gd name="T15" fmla="*/ 2147483647 h 1468"/>
                <a:gd name="T16" fmla="*/ 2147483647 w 2068"/>
                <a:gd name="T17" fmla="*/ 0 h 1468"/>
                <a:gd name="T18" fmla="*/ 2147483647 w 2068"/>
                <a:gd name="T19" fmla="*/ 2147483647 h 1468"/>
                <a:gd name="T20" fmla="*/ 2147483647 w 2068"/>
                <a:gd name="T21" fmla="*/ 2147483647 h 146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068" h="1468">
                  <a:moveTo>
                    <a:pt x="1497" y="1468"/>
                  </a:moveTo>
                  <a:cubicBezTo>
                    <a:pt x="158" y="1468"/>
                    <a:pt x="158" y="1468"/>
                    <a:pt x="158" y="1468"/>
                  </a:cubicBezTo>
                  <a:cubicBezTo>
                    <a:pt x="71" y="1468"/>
                    <a:pt x="0" y="1397"/>
                    <a:pt x="0" y="1309"/>
                  </a:cubicBezTo>
                  <a:cubicBezTo>
                    <a:pt x="0" y="725"/>
                    <a:pt x="0" y="725"/>
                    <a:pt x="0" y="725"/>
                  </a:cubicBezTo>
                  <a:cubicBezTo>
                    <a:pt x="0" y="637"/>
                    <a:pt x="71" y="566"/>
                    <a:pt x="158" y="566"/>
                  </a:cubicBezTo>
                  <a:cubicBezTo>
                    <a:pt x="1497" y="566"/>
                    <a:pt x="1497" y="566"/>
                    <a:pt x="1497" y="566"/>
                  </a:cubicBezTo>
                  <a:cubicBezTo>
                    <a:pt x="1500" y="566"/>
                    <a:pt x="1503" y="566"/>
                    <a:pt x="1506" y="566"/>
                  </a:cubicBezTo>
                  <a:cubicBezTo>
                    <a:pt x="1806" y="557"/>
                    <a:pt x="2049" y="312"/>
                    <a:pt x="2067" y="4"/>
                  </a:cubicBezTo>
                  <a:cubicBezTo>
                    <a:pt x="2067" y="3"/>
                    <a:pt x="2067" y="1"/>
                    <a:pt x="2068" y="0"/>
                  </a:cubicBezTo>
                  <a:cubicBezTo>
                    <a:pt x="2068" y="897"/>
                    <a:pt x="2068" y="897"/>
                    <a:pt x="2068" y="897"/>
                  </a:cubicBezTo>
                  <a:cubicBezTo>
                    <a:pt x="2068" y="1212"/>
                    <a:pt x="1811" y="1468"/>
                    <a:pt x="1497" y="14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schemeClr val="tx1">
                    <a:lumMod val="65000"/>
                    <a:lumOff val="35000"/>
                  </a:schemeClr>
                </a:solidFill>
              </a:endParaRPr>
            </a:p>
          </p:txBody>
        </p:sp>
        <p:sp>
          <p:nvSpPr>
            <p:cNvPr id="16" name="矩形 27"/>
            <p:cNvSpPr>
              <a:spLocks noChangeArrowheads="1"/>
            </p:cNvSpPr>
            <p:nvPr/>
          </p:nvSpPr>
          <p:spPr bwMode="auto">
            <a:xfrm>
              <a:off x="3467100" y="3499247"/>
              <a:ext cx="463588" cy="399732"/>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eaLnBrk="1" hangingPunct="1"/>
              <a:r>
                <a:rPr lang="en-US" altLang="zh-CN" sz="3200" dirty="0">
                  <a:solidFill>
                    <a:schemeClr val="bg1"/>
                  </a:solidFill>
                  <a:latin typeface="Impact" panose="020B0806030902050204" pitchFamily="34" charset="0"/>
                  <a:ea typeface="Malgun Gothic" panose="020B0503020000020004" pitchFamily="34" charset="-127"/>
                  <a:cs typeface="Adobe Naskh Medium" panose="01010101010101010101" pitchFamily="50" charset="-78"/>
                </a:rPr>
                <a:t>04</a:t>
              </a:r>
            </a:p>
          </p:txBody>
        </p:sp>
      </p:grpSp>
      <p:sp>
        <p:nvSpPr>
          <p:cNvPr id="21" name="TextBox 23"/>
          <p:cNvSpPr txBox="1"/>
          <p:nvPr/>
        </p:nvSpPr>
        <p:spPr>
          <a:xfrm>
            <a:off x="959485" y="2056765"/>
            <a:ext cx="3089275" cy="1061829"/>
          </a:xfrm>
          <a:prstGeom prst="rect">
            <a:avLst/>
          </a:prstGeom>
          <a:noFill/>
        </p:spPr>
        <p:txBody>
          <a:bodyPr wrap="square" rtlCol="0">
            <a:spAutoFit/>
          </a:bodyPr>
          <a:lstStyle/>
          <a:p>
            <a:pPr>
              <a:lnSpc>
                <a:spcPct val="150000"/>
              </a:lnSpc>
              <a:buFont typeface="Wingdings" panose="05000000000000000000" pitchFamily="2" charset="2"/>
            </a:pPr>
            <a:r>
              <a:rPr lang="zh-CN" altLang="en-US" sz="1400" dirty="0" smtClean="0">
                <a:solidFill>
                  <a:schemeClr val="tx1">
                    <a:lumMod val="65000"/>
                    <a:lumOff val="35000"/>
                  </a:schemeClr>
                </a:solidFill>
                <a:latin typeface="罗西钢笔行楷" panose="02010800040101010101" charset="-122"/>
                <a:ea typeface="罗西钢笔行楷" panose="02010800040101010101" charset="-122"/>
                <a:sym typeface="+mn-ea"/>
              </a:rPr>
              <a:t>    物理</a:t>
            </a:r>
            <a:r>
              <a:rPr lang="zh-CN" altLang="en-US" sz="1400" dirty="0">
                <a:solidFill>
                  <a:schemeClr val="tx1">
                    <a:lumMod val="65000"/>
                    <a:lumOff val="35000"/>
                  </a:schemeClr>
                </a:solidFill>
                <a:latin typeface="罗西钢笔行楷" panose="02010800040101010101" charset="-122"/>
                <a:ea typeface="罗西钢笔行楷" panose="02010800040101010101" charset="-122"/>
                <a:sym typeface="+mn-ea"/>
              </a:rPr>
              <a:t>像素，设备能控制显示的最小单位，我们常说的</a:t>
            </a:r>
            <a:r>
              <a:rPr lang="en-US" altLang="zh-CN" sz="1400" dirty="0">
                <a:solidFill>
                  <a:schemeClr val="tx1">
                    <a:lumMod val="65000"/>
                    <a:lumOff val="35000"/>
                  </a:schemeClr>
                </a:solidFill>
                <a:latin typeface="罗西钢笔行楷" panose="02010800040101010101" charset="-122"/>
                <a:ea typeface="罗西钢笔行楷" panose="02010800040101010101" charset="-122"/>
                <a:sym typeface="+mn-ea"/>
              </a:rPr>
              <a:t>1920×1080</a:t>
            </a:r>
            <a:r>
              <a:rPr lang="zh-CN" altLang="en-US" sz="1400" dirty="0">
                <a:solidFill>
                  <a:schemeClr val="tx1">
                    <a:lumMod val="65000"/>
                    <a:lumOff val="35000"/>
                  </a:schemeClr>
                </a:solidFill>
                <a:latin typeface="罗西钢笔行楷" panose="02010800040101010101" charset="-122"/>
                <a:ea typeface="罗西钢笔行楷" panose="02010800040101010101" charset="-122"/>
                <a:sym typeface="+mn-ea"/>
              </a:rPr>
              <a:t>像素分辨率就是用的设备像素单位</a:t>
            </a:r>
            <a:endParaRPr lang="zh-CN" altLang="en-US" sz="1200" dirty="0">
              <a:solidFill>
                <a:schemeClr val="tx1">
                  <a:lumMod val="65000"/>
                  <a:lumOff val="35000"/>
                </a:schemeClr>
              </a:solidFill>
              <a:latin typeface="微软雅黑" panose="020B0503020204020204" charset="-122"/>
              <a:ea typeface="微软雅黑" panose="020B0503020204020204" charset="-122"/>
              <a:cs typeface="+mn-ea"/>
              <a:sym typeface="+mn-lt"/>
            </a:endParaRPr>
          </a:p>
        </p:txBody>
      </p:sp>
      <p:sp>
        <p:nvSpPr>
          <p:cNvPr id="22" name="TextBox 24"/>
          <p:cNvSpPr txBox="1"/>
          <p:nvPr/>
        </p:nvSpPr>
        <p:spPr>
          <a:xfrm>
            <a:off x="3037074" y="1782731"/>
            <a:ext cx="1011815" cy="338554"/>
          </a:xfrm>
          <a:prstGeom prst="rect">
            <a:avLst/>
          </a:prstGeom>
          <a:noFill/>
        </p:spPr>
        <p:txBody>
          <a:bodyPr wrap="none" rtlCol="0">
            <a:spAutoFit/>
          </a:bodyPr>
          <a:lstStyle/>
          <a:p>
            <a:pPr algn="r"/>
            <a:r>
              <a:rPr lang="zh-CN" altLang="en-US" sz="1600" b="1" dirty="0" smtClean="0">
                <a:solidFill>
                  <a:schemeClr val="tx1">
                    <a:lumMod val="65000"/>
                    <a:lumOff val="35000"/>
                  </a:schemeClr>
                </a:solidFill>
                <a:latin typeface="罗西钢笔行楷" panose="02010800040101010101" charset="-122"/>
                <a:ea typeface="罗西钢笔行楷" panose="02010800040101010101" charset="-122"/>
                <a:sym typeface="+mn-ea"/>
              </a:rPr>
              <a:t>设备像素</a:t>
            </a:r>
            <a:endParaRPr lang="zh-CN" altLang="en-US" sz="1600" b="1" dirty="0">
              <a:solidFill>
                <a:schemeClr val="tx1">
                  <a:lumMod val="65000"/>
                  <a:lumOff val="35000"/>
                </a:schemeClr>
              </a:solidFill>
              <a:latin typeface="罗西钢笔行楷" panose="02010800040101010101" charset="-122"/>
              <a:ea typeface="罗西钢笔行楷" panose="02010800040101010101" charset="-122"/>
              <a:sym typeface="+mn-ea"/>
            </a:endParaRPr>
          </a:p>
        </p:txBody>
      </p:sp>
      <p:sp>
        <p:nvSpPr>
          <p:cNvPr id="23" name="TextBox 23"/>
          <p:cNvSpPr txBox="1"/>
          <p:nvPr/>
        </p:nvSpPr>
        <p:spPr>
          <a:xfrm>
            <a:off x="959485" y="4555490"/>
            <a:ext cx="3089275" cy="2031325"/>
          </a:xfrm>
          <a:prstGeom prst="rect">
            <a:avLst/>
          </a:prstGeom>
          <a:noFill/>
        </p:spPr>
        <p:txBody>
          <a:bodyPr wrap="square" rtlCol="0">
            <a:spAutoFit/>
          </a:bodyPr>
          <a:lstStyle/>
          <a:p>
            <a:pPr>
              <a:lnSpc>
                <a:spcPct val="150000"/>
              </a:lnSpc>
            </a:pPr>
            <a:r>
              <a:rPr lang="zh-CN" altLang="en-US" sz="1400" dirty="0" smtClean="0">
                <a:solidFill>
                  <a:schemeClr val="tx1">
                    <a:lumMod val="65000"/>
                    <a:lumOff val="35000"/>
                  </a:schemeClr>
                </a:solidFill>
                <a:latin typeface="罗西钢笔行楷" panose="02010800040101010101" charset="-122"/>
                <a:ea typeface="罗西钢笔行楷" panose="02010800040101010101" charset="-122"/>
                <a:cs typeface="+mn-ea"/>
                <a:sym typeface="+mn-lt"/>
              </a:rPr>
              <a:t>    响应</a:t>
            </a:r>
            <a:r>
              <a:rPr lang="zh-CN" altLang="en-US" sz="1400" dirty="0">
                <a:solidFill>
                  <a:schemeClr val="tx1">
                    <a:lumMod val="65000"/>
                    <a:lumOff val="35000"/>
                  </a:schemeClr>
                </a:solidFill>
                <a:latin typeface="罗西钢笔行楷" panose="02010800040101010101" charset="-122"/>
                <a:ea typeface="罗西钢笔行楷" panose="02010800040101010101" charset="-122"/>
                <a:cs typeface="+mn-ea"/>
                <a:sym typeface="+mn-lt"/>
              </a:rPr>
              <a:t>式布局是</a:t>
            </a:r>
            <a:r>
              <a:rPr lang="en-US" altLang="zh-CN" sz="1400" dirty="0">
                <a:solidFill>
                  <a:schemeClr val="tx1">
                    <a:lumMod val="65000"/>
                    <a:lumOff val="35000"/>
                  </a:schemeClr>
                </a:solidFill>
                <a:latin typeface="罗西钢笔行楷" panose="02010800040101010101" charset="-122"/>
                <a:ea typeface="罗西钢笔行楷" panose="02010800040101010101" charset="-122"/>
                <a:cs typeface="+mn-ea"/>
                <a:sym typeface="+mn-lt"/>
              </a:rPr>
              <a:t>Ethan </a:t>
            </a:r>
            <a:r>
              <a:rPr lang="en-US" altLang="zh-CN" sz="1400" dirty="0" err="1">
                <a:solidFill>
                  <a:schemeClr val="tx1">
                    <a:lumMod val="65000"/>
                    <a:lumOff val="35000"/>
                  </a:schemeClr>
                </a:solidFill>
                <a:latin typeface="罗西钢笔行楷" panose="02010800040101010101" charset="-122"/>
                <a:ea typeface="罗西钢笔行楷" panose="02010800040101010101" charset="-122"/>
                <a:cs typeface="+mn-ea"/>
                <a:sym typeface="+mn-lt"/>
              </a:rPr>
              <a:t>Marcotte</a:t>
            </a:r>
            <a:r>
              <a:rPr lang="zh-CN" altLang="en-US" sz="1400" dirty="0">
                <a:solidFill>
                  <a:schemeClr val="tx1">
                    <a:lumMod val="65000"/>
                    <a:lumOff val="35000"/>
                  </a:schemeClr>
                </a:solidFill>
                <a:latin typeface="罗西钢笔行楷" panose="02010800040101010101" charset="-122"/>
                <a:ea typeface="罗西钢笔行楷" panose="02010800040101010101" charset="-122"/>
                <a:cs typeface="+mn-ea"/>
                <a:sym typeface="+mn-lt"/>
              </a:rPr>
              <a:t>在</a:t>
            </a:r>
            <a:r>
              <a:rPr lang="en-US" altLang="zh-CN" sz="1400" dirty="0">
                <a:solidFill>
                  <a:schemeClr val="tx1">
                    <a:lumMod val="65000"/>
                    <a:lumOff val="35000"/>
                  </a:schemeClr>
                </a:solidFill>
                <a:latin typeface="罗西钢笔行楷" panose="02010800040101010101" charset="-122"/>
                <a:ea typeface="罗西钢笔行楷" panose="02010800040101010101" charset="-122"/>
                <a:cs typeface="+mn-ea"/>
                <a:sym typeface="+mn-lt"/>
              </a:rPr>
              <a:t>2010</a:t>
            </a:r>
            <a:r>
              <a:rPr lang="zh-CN" altLang="en-US" sz="1400" dirty="0">
                <a:solidFill>
                  <a:schemeClr val="tx1">
                    <a:lumMod val="65000"/>
                    <a:lumOff val="35000"/>
                  </a:schemeClr>
                </a:solidFill>
                <a:latin typeface="罗西钢笔行楷" panose="02010800040101010101" charset="-122"/>
                <a:ea typeface="罗西钢笔行楷" panose="02010800040101010101" charset="-122"/>
                <a:cs typeface="+mn-ea"/>
                <a:sym typeface="+mn-lt"/>
              </a:rPr>
              <a:t>年</a:t>
            </a:r>
            <a:r>
              <a:rPr lang="en-US" altLang="zh-CN" sz="1400" dirty="0">
                <a:solidFill>
                  <a:schemeClr val="tx1">
                    <a:lumMod val="65000"/>
                    <a:lumOff val="35000"/>
                  </a:schemeClr>
                </a:solidFill>
                <a:latin typeface="罗西钢笔行楷" panose="02010800040101010101" charset="-122"/>
                <a:ea typeface="罗西钢笔行楷" panose="02010800040101010101" charset="-122"/>
                <a:cs typeface="+mn-ea"/>
                <a:sym typeface="+mn-lt"/>
              </a:rPr>
              <a:t>5</a:t>
            </a:r>
            <a:r>
              <a:rPr lang="zh-CN" altLang="en-US" sz="1400" dirty="0">
                <a:solidFill>
                  <a:schemeClr val="tx1">
                    <a:lumMod val="65000"/>
                    <a:lumOff val="35000"/>
                  </a:schemeClr>
                </a:solidFill>
                <a:latin typeface="罗西钢笔行楷" panose="02010800040101010101" charset="-122"/>
                <a:ea typeface="罗西钢笔行楷" panose="02010800040101010101" charset="-122"/>
                <a:cs typeface="+mn-ea"/>
                <a:sym typeface="+mn-lt"/>
              </a:rPr>
              <a:t>月份提出的一个概念，简而言之，就是一个网站能够兼容多个终端</a:t>
            </a:r>
            <a:r>
              <a:rPr lang="en-US" altLang="zh-CN" sz="1400" dirty="0">
                <a:solidFill>
                  <a:schemeClr val="tx1">
                    <a:lumMod val="65000"/>
                    <a:lumOff val="35000"/>
                  </a:schemeClr>
                </a:solidFill>
                <a:latin typeface="罗西钢笔行楷" panose="02010800040101010101" charset="-122"/>
                <a:ea typeface="罗西钢笔行楷" panose="02010800040101010101" charset="-122"/>
                <a:cs typeface="+mn-ea"/>
                <a:sym typeface="+mn-lt"/>
              </a:rPr>
              <a:t>——</a:t>
            </a:r>
            <a:r>
              <a:rPr lang="zh-CN" altLang="en-US" sz="1400" dirty="0">
                <a:solidFill>
                  <a:schemeClr val="tx1">
                    <a:lumMod val="65000"/>
                    <a:lumOff val="35000"/>
                  </a:schemeClr>
                </a:solidFill>
                <a:latin typeface="罗西钢笔行楷" panose="02010800040101010101" charset="-122"/>
                <a:ea typeface="罗西钢笔行楷" panose="02010800040101010101" charset="-122"/>
                <a:cs typeface="+mn-ea"/>
                <a:sym typeface="+mn-lt"/>
              </a:rPr>
              <a:t>而不是为每个终端做一个特定的版本。这个概念是为解决移动互联网浏览而诞生的。</a:t>
            </a:r>
          </a:p>
        </p:txBody>
      </p:sp>
      <p:sp>
        <p:nvSpPr>
          <p:cNvPr id="6" name="TextBox 24"/>
          <p:cNvSpPr txBox="1"/>
          <p:nvPr/>
        </p:nvSpPr>
        <p:spPr>
          <a:xfrm>
            <a:off x="2830286" y="4281456"/>
            <a:ext cx="1218603" cy="338554"/>
          </a:xfrm>
          <a:prstGeom prst="rect">
            <a:avLst/>
          </a:prstGeom>
          <a:noFill/>
        </p:spPr>
        <p:txBody>
          <a:bodyPr wrap="none" rtlCol="0">
            <a:spAutoFit/>
          </a:bodyPr>
          <a:lstStyle/>
          <a:p>
            <a:pPr algn="r"/>
            <a:r>
              <a:rPr lang="zh-CN" altLang="en-US" sz="1600" b="1" dirty="0">
                <a:solidFill>
                  <a:schemeClr val="tx1">
                    <a:lumMod val="65000"/>
                    <a:lumOff val="35000"/>
                  </a:schemeClr>
                </a:solidFill>
                <a:latin typeface="罗西钢笔行楷" panose="02010800040101010101" charset="-122"/>
                <a:ea typeface="罗西钢笔行楷" panose="02010800040101010101" charset="-122"/>
                <a:sym typeface="+mn-ea"/>
              </a:rPr>
              <a:t>响应</a:t>
            </a:r>
            <a:r>
              <a:rPr lang="zh-CN" altLang="en-US" sz="1600" b="1" dirty="0" smtClean="0">
                <a:solidFill>
                  <a:schemeClr val="tx1">
                    <a:lumMod val="65000"/>
                    <a:lumOff val="35000"/>
                  </a:schemeClr>
                </a:solidFill>
                <a:latin typeface="罗西钢笔行楷" panose="02010800040101010101" charset="-122"/>
                <a:ea typeface="罗西钢笔行楷" panose="02010800040101010101" charset="-122"/>
                <a:sym typeface="+mn-ea"/>
              </a:rPr>
              <a:t>式布局</a:t>
            </a:r>
            <a:endParaRPr lang="zh-CN" altLang="en-US" sz="1600" b="1" dirty="0">
              <a:solidFill>
                <a:schemeClr val="tx1">
                  <a:lumMod val="65000"/>
                  <a:lumOff val="35000"/>
                </a:schemeClr>
              </a:solidFill>
              <a:latin typeface="罗西钢笔行楷" panose="02010800040101010101" charset="-122"/>
              <a:ea typeface="罗西钢笔行楷" panose="02010800040101010101" charset="-122"/>
              <a:sym typeface="+mn-ea"/>
            </a:endParaRPr>
          </a:p>
        </p:txBody>
      </p:sp>
      <p:sp>
        <p:nvSpPr>
          <p:cNvPr id="25" name="TextBox 23"/>
          <p:cNvSpPr txBox="1"/>
          <p:nvPr/>
        </p:nvSpPr>
        <p:spPr>
          <a:xfrm>
            <a:off x="8072120" y="2056765"/>
            <a:ext cx="3089275" cy="1061829"/>
          </a:xfrm>
          <a:prstGeom prst="rect">
            <a:avLst/>
          </a:prstGeom>
          <a:noFill/>
        </p:spPr>
        <p:txBody>
          <a:bodyPr wrap="square" rtlCol="0">
            <a:spAutoFit/>
          </a:bodyPr>
          <a:lstStyle/>
          <a:p>
            <a:pPr>
              <a:lnSpc>
                <a:spcPct val="150000"/>
              </a:lnSpc>
            </a:pPr>
            <a:r>
              <a:rPr lang="zh-CN" altLang="en-US" sz="1400" dirty="0" smtClean="0">
                <a:solidFill>
                  <a:schemeClr val="tx1">
                    <a:lumMod val="65000"/>
                    <a:lumOff val="35000"/>
                  </a:schemeClr>
                </a:solidFill>
                <a:latin typeface="罗西钢笔行楷" panose="02010800040101010101" charset="-122"/>
                <a:ea typeface="罗西钢笔行楷" panose="02010800040101010101" charset="-122"/>
                <a:cs typeface="+mn-ea"/>
                <a:sym typeface="+mn-lt"/>
              </a:rPr>
              <a:t>    适用于</a:t>
            </a:r>
            <a:r>
              <a:rPr lang="en-US" altLang="zh-CN" sz="1400" dirty="0">
                <a:solidFill>
                  <a:schemeClr val="tx1">
                    <a:lumMod val="65000"/>
                    <a:lumOff val="35000"/>
                  </a:schemeClr>
                </a:solidFill>
                <a:latin typeface="罗西钢笔行楷" panose="02010800040101010101" charset="-122"/>
                <a:ea typeface="罗西钢笔行楷" panose="02010800040101010101" charset="-122"/>
                <a:cs typeface="+mn-ea"/>
                <a:sym typeface="+mn-lt"/>
              </a:rPr>
              <a:t>web</a:t>
            </a:r>
            <a:r>
              <a:rPr lang="zh-CN" altLang="en-US" sz="1400" dirty="0">
                <a:solidFill>
                  <a:schemeClr val="tx1">
                    <a:lumMod val="65000"/>
                    <a:lumOff val="35000"/>
                  </a:schemeClr>
                </a:solidFill>
                <a:latin typeface="罗西钢笔行楷" panose="02010800040101010101" charset="-122"/>
                <a:ea typeface="罗西钢笔行楷" panose="02010800040101010101" charset="-122"/>
                <a:cs typeface="+mn-ea"/>
                <a:sym typeface="+mn-lt"/>
              </a:rPr>
              <a:t>编程，指的是我们在样式代码中使用到的逻辑像素，是一个抽象概念，实际并不存在</a:t>
            </a:r>
          </a:p>
        </p:txBody>
      </p:sp>
      <p:sp>
        <p:nvSpPr>
          <p:cNvPr id="26" name="TextBox 24"/>
          <p:cNvSpPr txBox="1"/>
          <p:nvPr/>
        </p:nvSpPr>
        <p:spPr>
          <a:xfrm>
            <a:off x="8072249" y="1782731"/>
            <a:ext cx="910827" cy="338554"/>
          </a:xfrm>
          <a:prstGeom prst="rect">
            <a:avLst/>
          </a:prstGeom>
          <a:noFill/>
        </p:spPr>
        <p:txBody>
          <a:bodyPr wrap="none" rtlCol="0">
            <a:spAutoFit/>
          </a:bodyPr>
          <a:lstStyle/>
          <a:p>
            <a:pPr algn="l"/>
            <a:r>
              <a:rPr lang="en-US" altLang="zh-CN" sz="1600" b="1" dirty="0" smtClean="0">
                <a:solidFill>
                  <a:schemeClr val="tx1">
                    <a:lumMod val="65000"/>
                    <a:lumOff val="35000"/>
                  </a:schemeClr>
                </a:solidFill>
                <a:latin typeface="罗西钢笔行楷" panose="02010800040101010101" charset="-122"/>
                <a:ea typeface="罗西钢笔行楷" panose="02010800040101010101" charset="-122"/>
                <a:sym typeface="+mn-ea"/>
              </a:rPr>
              <a:t>CSS</a:t>
            </a:r>
            <a:r>
              <a:rPr lang="zh-CN" altLang="en-US" sz="1600" b="1" dirty="0" smtClean="0">
                <a:solidFill>
                  <a:schemeClr val="tx1">
                    <a:lumMod val="65000"/>
                    <a:lumOff val="35000"/>
                  </a:schemeClr>
                </a:solidFill>
                <a:latin typeface="罗西钢笔行楷" panose="02010800040101010101" charset="-122"/>
                <a:ea typeface="罗西钢笔行楷" panose="02010800040101010101" charset="-122"/>
                <a:sym typeface="+mn-ea"/>
              </a:rPr>
              <a:t>像素</a:t>
            </a:r>
            <a:endParaRPr lang="zh-CN" altLang="en-US" sz="1600" b="1" dirty="0">
              <a:solidFill>
                <a:schemeClr val="tx1">
                  <a:lumMod val="65000"/>
                  <a:lumOff val="35000"/>
                </a:schemeClr>
              </a:solidFill>
              <a:latin typeface="罗西钢笔行楷" panose="02010800040101010101" charset="-122"/>
              <a:ea typeface="罗西钢笔行楷" panose="02010800040101010101" charset="-122"/>
              <a:sym typeface="+mn-ea"/>
            </a:endParaRPr>
          </a:p>
        </p:txBody>
      </p:sp>
      <p:sp>
        <p:nvSpPr>
          <p:cNvPr id="27" name="TextBox 23"/>
          <p:cNvSpPr txBox="1"/>
          <p:nvPr/>
        </p:nvSpPr>
        <p:spPr>
          <a:xfrm>
            <a:off x="8072120" y="4555490"/>
            <a:ext cx="3089275" cy="2354491"/>
          </a:xfrm>
          <a:prstGeom prst="rect">
            <a:avLst/>
          </a:prstGeom>
          <a:noFill/>
        </p:spPr>
        <p:txBody>
          <a:bodyPr wrap="square" rtlCol="0">
            <a:spAutoFit/>
          </a:bodyPr>
          <a:lstStyle/>
          <a:p>
            <a:pPr>
              <a:lnSpc>
                <a:spcPct val="150000"/>
              </a:lnSpc>
            </a:pPr>
            <a:r>
              <a:rPr lang="zh-CN" altLang="en-US" sz="1400" dirty="0" smtClean="0">
                <a:solidFill>
                  <a:schemeClr val="tx1">
                    <a:lumMod val="65000"/>
                    <a:lumOff val="35000"/>
                  </a:schemeClr>
                </a:solidFill>
                <a:latin typeface="罗西钢笔行楷" panose="02010800040101010101" charset="-122"/>
                <a:ea typeface="罗西钢笔行楷" panose="02010800040101010101" charset="-122"/>
                <a:cs typeface="+mn-ea"/>
                <a:sym typeface="+mn-lt"/>
              </a:rPr>
              <a:t>    在 </a:t>
            </a:r>
            <a:r>
              <a:rPr lang="en-US" altLang="zh-CN" sz="1400" dirty="0">
                <a:solidFill>
                  <a:schemeClr val="tx1">
                    <a:lumMod val="65000"/>
                    <a:lumOff val="35000"/>
                  </a:schemeClr>
                </a:solidFill>
                <a:latin typeface="罗西钢笔行楷" panose="02010800040101010101" charset="-122"/>
                <a:ea typeface="罗西钢笔行楷" panose="02010800040101010101" charset="-122"/>
                <a:cs typeface="+mn-ea"/>
                <a:sym typeface="+mn-lt"/>
              </a:rPr>
              <a:t>Windows</a:t>
            </a:r>
            <a:r>
              <a:rPr lang="zh-CN" altLang="en-US" sz="1400" dirty="0">
                <a:solidFill>
                  <a:schemeClr val="tx1">
                    <a:lumMod val="65000"/>
                    <a:lumOff val="35000"/>
                  </a:schemeClr>
                </a:solidFill>
                <a:latin typeface="罗西钢笔行楷" panose="02010800040101010101" charset="-122"/>
                <a:ea typeface="罗西钢笔行楷" panose="02010800040101010101" charset="-122"/>
                <a:cs typeface="+mn-ea"/>
                <a:sym typeface="+mn-lt"/>
              </a:rPr>
              <a:t>的作图函数中，涉及逻辑坐标到设备坐标的转换。这里提到的窗口（</a:t>
            </a:r>
            <a:r>
              <a:rPr lang="en-US" altLang="zh-CN" sz="1400" dirty="0">
                <a:solidFill>
                  <a:schemeClr val="tx1">
                    <a:lumMod val="65000"/>
                    <a:lumOff val="35000"/>
                  </a:schemeClr>
                </a:solidFill>
                <a:latin typeface="罗西钢笔行楷" panose="02010800040101010101" charset="-122"/>
                <a:ea typeface="罗西钢笔行楷" panose="02010800040101010101" charset="-122"/>
                <a:cs typeface="+mn-ea"/>
                <a:sym typeface="+mn-lt"/>
              </a:rPr>
              <a:t>window</a:t>
            </a:r>
            <a:r>
              <a:rPr lang="zh-CN" altLang="en-US" sz="1400" dirty="0">
                <a:solidFill>
                  <a:schemeClr val="tx1">
                    <a:lumMod val="65000"/>
                    <a:lumOff val="35000"/>
                  </a:schemeClr>
                </a:solidFill>
                <a:latin typeface="罗西钢笔行楷" panose="02010800040101010101" charset="-122"/>
                <a:ea typeface="罗西钢笔行楷" panose="02010800040101010101" charset="-122"/>
                <a:cs typeface="+mn-ea"/>
                <a:sym typeface="+mn-lt"/>
              </a:rPr>
              <a:t>）、视口</a:t>
            </a:r>
            <a:r>
              <a:rPr lang="en-US" altLang="zh-CN" sz="1400" dirty="0">
                <a:solidFill>
                  <a:schemeClr val="tx1">
                    <a:lumMod val="65000"/>
                    <a:lumOff val="35000"/>
                  </a:schemeClr>
                </a:solidFill>
                <a:latin typeface="罗西钢笔行楷" panose="02010800040101010101" charset="-122"/>
                <a:ea typeface="罗西钢笔行楷" panose="02010800040101010101" charset="-122"/>
                <a:cs typeface="+mn-ea"/>
                <a:sym typeface="+mn-lt"/>
              </a:rPr>
              <a:t>(viewport)</a:t>
            </a:r>
            <a:r>
              <a:rPr lang="zh-CN" altLang="en-US" sz="1400" dirty="0">
                <a:solidFill>
                  <a:schemeClr val="tx1">
                    <a:lumMod val="65000"/>
                    <a:lumOff val="35000"/>
                  </a:schemeClr>
                </a:solidFill>
                <a:latin typeface="罗西钢笔行楷" panose="02010800040101010101" charset="-122"/>
                <a:ea typeface="罗西钢笔行楷" panose="02010800040101010101" charset="-122"/>
                <a:cs typeface="+mn-ea"/>
                <a:sym typeface="+mn-lt"/>
              </a:rPr>
              <a:t>是对应的概念。视口是与设备相关的一个矩形区域，坐标单位是与设备相关的“像素”，大多数情况下，视口与客户区相同。</a:t>
            </a:r>
          </a:p>
        </p:txBody>
      </p:sp>
      <p:sp>
        <p:nvSpPr>
          <p:cNvPr id="28" name="TextBox 24"/>
          <p:cNvSpPr txBox="1"/>
          <p:nvPr/>
        </p:nvSpPr>
        <p:spPr>
          <a:xfrm>
            <a:off x="8072249" y="4281456"/>
            <a:ext cx="1845377" cy="338554"/>
          </a:xfrm>
          <a:prstGeom prst="rect">
            <a:avLst/>
          </a:prstGeom>
          <a:noFill/>
        </p:spPr>
        <p:txBody>
          <a:bodyPr wrap="none" rtlCol="0">
            <a:spAutoFit/>
          </a:bodyPr>
          <a:lstStyle/>
          <a:p>
            <a:pPr algn="l"/>
            <a:r>
              <a:rPr lang="zh-CN" altLang="en-US" sz="1600" b="1" dirty="0" smtClean="0">
                <a:solidFill>
                  <a:schemeClr val="tx1">
                    <a:lumMod val="65000"/>
                    <a:lumOff val="35000"/>
                  </a:schemeClr>
                </a:solidFill>
                <a:latin typeface="罗西钢笔行楷" panose="02010800040101010101" charset="-122"/>
                <a:ea typeface="罗西钢笔行楷" panose="02010800040101010101" charset="-122"/>
                <a:sym typeface="+mn-ea"/>
              </a:rPr>
              <a:t>视口（</a:t>
            </a:r>
            <a:r>
              <a:rPr lang="en-US" altLang="zh-CN" sz="1600" b="1" dirty="0" smtClean="0">
                <a:solidFill>
                  <a:schemeClr val="tx1">
                    <a:lumMod val="65000"/>
                    <a:lumOff val="35000"/>
                  </a:schemeClr>
                </a:solidFill>
                <a:latin typeface="罗西钢笔行楷" panose="02010800040101010101" charset="-122"/>
                <a:ea typeface="罗西钢笔行楷" panose="02010800040101010101" charset="-122"/>
                <a:sym typeface="+mn-ea"/>
              </a:rPr>
              <a:t>viewport</a:t>
            </a:r>
            <a:r>
              <a:rPr lang="zh-CN" altLang="en-US" sz="1600" b="1" dirty="0" smtClean="0">
                <a:solidFill>
                  <a:schemeClr val="tx1">
                    <a:lumMod val="65000"/>
                    <a:lumOff val="35000"/>
                  </a:schemeClr>
                </a:solidFill>
                <a:latin typeface="罗西钢笔行楷" panose="02010800040101010101" charset="-122"/>
                <a:ea typeface="罗西钢笔行楷" panose="02010800040101010101" charset="-122"/>
                <a:sym typeface="+mn-ea"/>
              </a:rPr>
              <a:t>）</a:t>
            </a:r>
            <a:endParaRPr lang="zh-CN" altLang="en-US" sz="1600" b="1" dirty="0">
              <a:solidFill>
                <a:schemeClr val="tx1">
                  <a:lumMod val="65000"/>
                  <a:lumOff val="35000"/>
                </a:schemeClr>
              </a:solidFill>
              <a:latin typeface="罗西钢笔行楷" panose="02010800040101010101" charset="-122"/>
              <a:ea typeface="罗西钢笔行楷" panose="02010800040101010101" charset="-122"/>
              <a:sym typeface="+mn-ea"/>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500"/>
                                        <p:tgtEl>
                                          <p:spTgt spid="24"/>
                                        </p:tgtEl>
                                      </p:cBhvr>
                                    </p:animEffect>
                                  </p:childTnLst>
                                </p:cTn>
                              </p:par>
                            </p:childTnLst>
                          </p:cTn>
                        </p:par>
                        <p:par>
                          <p:cTn id="8" fill="hold">
                            <p:stCondLst>
                              <p:cond delay="500"/>
                            </p:stCondLst>
                            <p:childTnLst>
                              <p:par>
                                <p:cTn id="9" presetID="14" presetClass="entr" presetSubtype="5"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randombar(vertical)">
                                      <p:cBhvr>
                                        <p:cTn id="11" dur="500"/>
                                        <p:tgtEl>
                                          <p:spTgt spid="2"/>
                                        </p:tgtEl>
                                      </p:cBhvr>
                                    </p:animEffect>
                                  </p:childTnLst>
                                </p:cTn>
                              </p:par>
                              <p:par>
                                <p:cTn id="12" presetID="12" presetClass="entr" presetSubtype="4" fill="hold" grpId="0" nodeType="with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additive="base">
                                        <p:cTn id="14" dur="500"/>
                                        <p:tgtEl>
                                          <p:spTgt spid="3"/>
                                        </p:tgtEl>
                                        <p:attrNameLst>
                                          <p:attrName>ppt_y</p:attrName>
                                        </p:attrNameLst>
                                      </p:cBhvr>
                                      <p:tavLst>
                                        <p:tav tm="0">
                                          <p:val>
                                            <p:strVal val="#ppt_y+#ppt_h*1.125000"/>
                                          </p:val>
                                        </p:tav>
                                        <p:tav tm="100000">
                                          <p:val>
                                            <p:strVal val="#ppt_y"/>
                                          </p:val>
                                        </p:tav>
                                      </p:tavLst>
                                    </p:anim>
                                    <p:animEffect transition="in" filter="wipe(up)">
                                      <p:cBhvr>
                                        <p:cTn id="15" dur="500"/>
                                        <p:tgtEl>
                                          <p:spTgt spid="3"/>
                                        </p:tgtEl>
                                      </p:cBhvr>
                                    </p:animEffect>
                                  </p:childTnLst>
                                </p:cTn>
                              </p:par>
                            </p:childTnLst>
                          </p:cTn>
                        </p:par>
                        <p:par>
                          <p:cTn id="16" fill="hold">
                            <p:stCondLst>
                              <p:cond delay="1000"/>
                            </p:stCondLst>
                            <p:childTnLst>
                              <p:par>
                                <p:cTn id="17" presetID="22" presetClass="entr" presetSubtype="4" fill="hold" nodeType="after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wipe(down)">
                                      <p:cBhvr>
                                        <p:cTn id="19" dur="500"/>
                                        <p:tgtEl>
                                          <p:spTgt spid="4"/>
                                        </p:tgtEl>
                                      </p:cBhvr>
                                    </p:animEffect>
                                  </p:childTnLst>
                                </p:cTn>
                              </p:par>
                            </p:childTnLst>
                          </p:cTn>
                        </p:par>
                        <p:par>
                          <p:cTn id="20" fill="hold">
                            <p:stCondLst>
                              <p:cond delay="1500"/>
                            </p:stCondLst>
                            <p:childTnLst>
                              <p:par>
                                <p:cTn id="21" presetID="42" presetClass="entr" presetSubtype="0" fill="hold" grpId="0" nodeType="after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fade">
                                      <p:cBhvr>
                                        <p:cTn id="23" dur="1000"/>
                                        <p:tgtEl>
                                          <p:spTgt spid="21"/>
                                        </p:tgtEl>
                                      </p:cBhvr>
                                    </p:animEffect>
                                    <p:anim calcmode="lin" valueType="num">
                                      <p:cBhvr>
                                        <p:cTn id="24" dur="1000" fill="hold"/>
                                        <p:tgtEl>
                                          <p:spTgt spid="21"/>
                                        </p:tgtEl>
                                        <p:attrNameLst>
                                          <p:attrName>ppt_x</p:attrName>
                                        </p:attrNameLst>
                                      </p:cBhvr>
                                      <p:tavLst>
                                        <p:tav tm="0">
                                          <p:val>
                                            <p:strVal val="#ppt_x"/>
                                          </p:val>
                                        </p:tav>
                                        <p:tav tm="100000">
                                          <p:val>
                                            <p:strVal val="#ppt_x"/>
                                          </p:val>
                                        </p:tav>
                                      </p:tavLst>
                                    </p:anim>
                                    <p:anim calcmode="lin" valueType="num">
                                      <p:cBhvr>
                                        <p:cTn id="25" dur="1000" fill="hold"/>
                                        <p:tgtEl>
                                          <p:spTgt spid="21"/>
                                        </p:tgtEl>
                                        <p:attrNameLst>
                                          <p:attrName>ppt_y</p:attrName>
                                        </p:attrNameLst>
                                      </p:cBhvr>
                                      <p:tavLst>
                                        <p:tav tm="0">
                                          <p:val>
                                            <p:strVal val="#ppt_y+.1"/>
                                          </p:val>
                                        </p:tav>
                                        <p:tav tm="100000">
                                          <p:val>
                                            <p:strVal val="#ppt_y"/>
                                          </p:val>
                                        </p:tav>
                                      </p:tavLst>
                                    </p:anim>
                                  </p:childTnLst>
                                </p:cTn>
                              </p:par>
                              <p:par>
                                <p:cTn id="26" presetID="42" presetClass="entr" presetSubtype="0" fill="hold" grpId="0" nodeType="withEffect">
                                  <p:stCondLst>
                                    <p:cond delay="0"/>
                                  </p:stCondLst>
                                  <p:childTnLst>
                                    <p:set>
                                      <p:cBhvr>
                                        <p:cTn id="27" dur="1" fill="hold">
                                          <p:stCondLst>
                                            <p:cond delay="0"/>
                                          </p:stCondLst>
                                        </p:cTn>
                                        <p:tgtEl>
                                          <p:spTgt spid="22"/>
                                        </p:tgtEl>
                                        <p:attrNameLst>
                                          <p:attrName>style.visibility</p:attrName>
                                        </p:attrNameLst>
                                      </p:cBhvr>
                                      <p:to>
                                        <p:strVal val="visible"/>
                                      </p:to>
                                    </p:set>
                                    <p:animEffect transition="in" filter="fade">
                                      <p:cBhvr>
                                        <p:cTn id="28" dur="1000"/>
                                        <p:tgtEl>
                                          <p:spTgt spid="22"/>
                                        </p:tgtEl>
                                      </p:cBhvr>
                                    </p:animEffect>
                                    <p:anim calcmode="lin" valueType="num">
                                      <p:cBhvr>
                                        <p:cTn id="29" dur="1000" fill="hold"/>
                                        <p:tgtEl>
                                          <p:spTgt spid="22"/>
                                        </p:tgtEl>
                                        <p:attrNameLst>
                                          <p:attrName>ppt_x</p:attrName>
                                        </p:attrNameLst>
                                      </p:cBhvr>
                                      <p:tavLst>
                                        <p:tav tm="0">
                                          <p:val>
                                            <p:strVal val="#ppt_x"/>
                                          </p:val>
                                        </p:tav>
                                        <p:tav tm="100000">
                                          <p:val>
                                            <p:strVal val="#ppt_x"/>
                                          </p:val>
                                        </p:tav>
                                      </p:tavLst>
                                    </p:anim>
                                    <p:anim calcmode="lin" valueType="num">
                                      <p:cBhvr>
                                        <p:cTn id="30" dur="1000" fill="hold"/>
                                        <p:tgtEl>
                                          <p:spTgt spid="22"/>
                                        </p:tgtEl>
                                        <p:attrNameLst>
                                          <p:attrName>ppt_y</p:attrName>
                                        </p:attrNameLst>
                                      </p:cBhvr>
                                      <p:tavLst>
                                        <p:tav tm="0">
                                          <p:val>
                                            <p:strVal val="#ppt_y+.1"/>
                                          </p:val>
                                        </p:tav>
                                        <p:tav tm="100000">
                                          <p:val>
                                            <p:strVal val="#ppt_y"/>
                                          </p:val>
                                        </p:tav>
                                      </p:tavLst>
                                    </p:anim>
                                  </p:childTnLst>
                                </p:cTn>
                              </p:par>
                            </p:childTnLst>
                          </p:cTn>
                        </p:par>
                        <p:par>
                          <p:cTn id="31" fill="hold">
                            <p:stCondLst>
                              <p:cond delay="2500"/>
                            </p:stCondLst>
                            <p:childTnLst>
                              <p:par>
                                <p:cTn id="32" presetID="22" presetClass="entr" presetSubtype="8" fill="hold" nodeType="after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wipe(left)">
                                      <p:cBhvr>
                                        <p:cTn id="34" dur="500"/>
                                        <p:tgtEl>
                                          <p:spTgt spid="8"/>
                                        </p:tgtEl>
                                      </p:cBhvr>
                                    </p:animEffect>
                                  </p:childTnLst>
                                </p:cTn>
                              </p:par>
                            </p:childTnLst>
                          </p:cTn>
                        </p:par>
                        <p:par>
                          <p:cTn id="35" fill="hold">
                            <p:stCondLst>
                              <p:cond delay="3000"/>
                            </p:stCondLst>
                            <p:childTnLst>
                              <p:par>
                                <p:cTn id="36" presetID="42" presetClass="entr" presetSubtype="0" fill="hold" grpId="0" nodeType="afterEffect">
                                  <p:stCondLst>
                                    <p:cond delay="0"/>
                                  </p:stCondLst>
                                  <p:childTnLst>
                                    <p:set>
                                      <p:cBhvr>
                                        <p:cTn id="37" dur="1" fill="hold">
                                          <p:stCondLst>
                                            <p:cond delay="0"/>
                                          </p:stCondLst>
                                        </p:cTn>
                                        <p:tgtEl>
                                          <p:spTgt spid="25"/>
                                        </p:tgtEl>
                                        <p:attrNameLst>
                                          <p:attrName>style.visibility</p:attrName>
                                        </p:attrNameLst>
                                      </p:cBhvr>
                                      <p:to>
                                        <p:strVal val="visible"/>
                                      </p:to>
                                    </p:set>
                                    <p:animEffect transition="in" filter="fade">
                                      <p:cBhvr>
                                        <p:cTn id="38" dur="1000"/>
                                        <p:tgtEl>
                                          <p:spTgt spid="25"/>
                                        </p:tgtEl>
                                      </p:cBhvr>
                                    </p:animEffect>
                                    <p:anim calcmode="lin" valueType="num">
                                      <p:cBhvr>
                                        <p:cTn id="39" dur="1000" fill="hold"/>
                                        <p:tgtEl>
                                          <p:spTgt spid="25"/>
                                        </p:tgtEl>
                                        <p:attrNameLst>
                                          <p:attrName>ppt_x</p:attrName>
                                        </p:attrNameLst>
                                      </p:cBhvr>
                                      <p:tavLst>
                                        <p:tav tm="0">
                                          <p:val>
                                            <p:strVal val="#ppt_x"/>
                                          </p:val>
                                        </p:tav>
                                        <p:tav tm="100000">
                                          <p:val>
                                            <p:strVal val="#ppt_x"/>
                                          </p:val>
                                        </p:tav>
                                      </p:tavLst>
                                    </p:anim>
                                    <p:anim calcmode="lin" valueType="num">
                                      <p:cBhvr>
                                        <p:cTn id="40" dur="1000" fill="hold"/>
                                        <p:tgtEl>
                                          <p:spTgt spid="25"/>
                                        </p:tgtEl>
                                        <p:attrNameLst>
                                          <p:attrName>ppt_y</p:attrName>
                                        </p:attrNameLst>
                                      </p:cBhvr>
                                      <p:tavLst>
                                        <p:tav tm="0">
                                          <p:val>
                                            <p:strVal val="#ppt_y+.1"/>
                                          </p:val>
                                        </p:tav>
                                        <p:tav tm="100000">
                                          <p:val>
                                            <p:strVal val="#ppt_y"/>
                                          </p:val>
                                        </p:tav>
                                      </p:tavLst>
                                    </p:anim>
                                  </p:childTnLst>
                                </p:cTn>
                              </p:par>
                              <p:par>
                                <p:cTn id="41" presetID="42" presetClass="entr" presetSubtype="0" fill="hold" grpId="0" nodeType="withEffect">
                                  <p:stCondLst>
                                    <p:cond delay="0"/>
                                  </p:stCondLst>
                                  <p:childTnLst>
                                    <p:set>
                                      <p:cBhvr>
                                        <p:cTn id="42" dur="1" fill="hold">
                                          <p:stCondLst>
                                            <p:cond delay="0"/>
                                          </p:stCondLst>
                                        </p:cTn>
                                        <p:tgtEl>
                                          <p:spTgt spid="26"/>
                                        </p:tgtEl>
                                        <p:attrNameLst>
                                          <p:attrName>style.visibility</p:attrName>
                                        </p:attrNameLst>
                                      </p:cBhvr>
                                      <p:to>
                                        <p:strVal val="visible"/>
                                      </p:to>
                                    </p:set>
                                    <p:animEffect transition="in" filter="fade">
                                      <p:cBhvr>
                                        <p:cTn id="43" dur="1000"/>
                                        <p:tgtEl>
                                          <p:spTgt spid="26"/>
                                        </p:tgtEl>
                                      </p:cBhvr>
                                    </p:animEffect>
                                    <p:anim calcmode="lin" valueType="num">
                                      <p:cBhvr>
                                        <p:cTn id="44" dur="1000" fill="hold"/>
                                        <p:tgtEl>
                                          <p:spTgt spid="26"/>
                                        </p:tgtEl>
                                        <p:attrNameLst>
                                          <p:attrName>ppt_x</p:attrName>
                                        </p:attrNameLst>
                                      </p:cBhvr>
                                      <p:tavLst>
                                        <p:tav tm="0">
                                          <p:val>
                                            <p:strVal val="#ppt_x"/>
                                          </p:val>
                                        </p:tav>
                                        <p:tav tm="100000">
                                          <p:val>
                                            <p:strVal val="#ppt_x"/>
                                          </p:val>
                                        </p:tav>
                                      </p:tavLst>
                                    </p:anim>
                                    <p:anim calcmode="lin" valueType="num">
                                      <p:cBhvr>
                                        <p:cTn id="45" dur="1000" fill="hold"/>
                                        <p:tgtEl>
                                          <p:spTgt spid="26"/>
                                        </p:tgtEl>
                                        <p:attrNameLst>
                                          <p:attrName>ppt_y</p:attrName>
                                        </p:attrNameLst>
                                      </p:cBhvr>
                                      <p:tavLst>
                                        <p:tav tm="0">
                                          <p:val>
                                            <p:strVal val="#ppt_y+.1"/>
                                          </p:val>
                                        </p:tav>
                                        <p:tav tm="100000">
                                          <p:val>
                                            <p:strVal val="#ppt_y"/>
                                          </p:val>
                                        </p:tav>
                                      </p:tavLst>
                                    </p:anim>
                                  </p:childTnLst>
                                </p:cTn>
                              </p:par>
                            </p:childTnLst>
                          </p:cTn>
                        </p:par>
                        <p:par>
                          <p:cTn id="46" fill="hold">
                            <p:stCondLst>
                              <p:cond delay="4000"/>
                            </p:stCondLst>
                            <p:childTnLst>
                              <p:par>
                                <p:cTn id="47" presetID="22" presetClass="entr" presetSubtype="1" fill="hold" nodeType="afterEffect">
                                  <p:stCondLst>
                                    <p:cond delay="0"/>
                                  </p:stCondLst>
                                  <p:childTnLst>
                                    <p:set>
                                      <p:cBhvr>
                                        <p:cTn id="48" dur="1" fill="hold">
                                          <p:stCondLst>
                                            <p:cond delay="0"/>
                                          </p:stCondLst>
                                        </p:cTn>
                                        <p:tgtEl>
                                          <p:spTgt spid="11"/>
                                        </p:tgtEl>
                                        <p:attrNameLst>
                                          <p:attrName>style.visibility</p:attrName>
                                        </p:attrNameLst>
                                      </p:cBhvr>
                                      <p:to>
                                        <p:strVal val="visible"/>
                                      </p:to>
                                    </p:set>
                                    <p:animEffect transition="in" filter="wipe(up)">
                                      <p:cBhvr>
                                        <p:cTn id="49" dur="500"/>
                                        <p:tgtEl>
                                          <p:spTgt spid="11"/>
                                        </p:tgtEl>
                                      </p:cBhvr>
                                    </p:animEffect>
                                  </p:childTnLst>
                                </p:cTn>
                              </p:par>
                            </p:childTnLst>
                          </p:cTn>
                        </p:par>
                        <p:par>
                          <p:cTn id="50" fill="hold">
                            <p:stCondLst>
                              <p:cond delay="4500"/>
                            </p:stCondLst>
                            <p:childTnLst>
                              <p:par>
                                <p:cTn id="51" presetID="42" presetClass="entr" presetSubtype="0" fill="hold" grpId="0" nodeType="afterEffect">
                                  <p:stCondLst>
                                    <p:cond delay="0"/>
                                  </p:stCondLst>
                                  <p:childTnLst>
                                    <p:set>
                                      <p:cBhvr>
                                        <p:cTn id="52" dur="1" fill="hold">
                                          <p:stCondLst>
                                            <p:cond delay="0"/>
                                          </p:stCondLst>
                                        </p:cTn>
                                        <p:tgtEl>
                                          <p:spTgt spid="27"/>
                                        </p:tgtEl>
                                        <p:attrNameLst>
                                          <p:attrName>style.visibility</p:attrName>
                                        </p:attrNameLst>
                                      </p:cBhvr>
                                      <p:to>
                                        <p:strVal val="visible"/>
                                      </p:to>
                                    </p:set>
                                    <p:animEffect transition="in" filter="fade">
                                      <p:cBhvr>
                                        <p:cTn id="53" dur="1000"/>
                                        <p:tgtEl>
                                          <p:spTgt spid="27"/>
                                        </p:tgtEl>
                                      </p:cBhvr>
                                    </p:animEffect>
                                    <p:anim calcmode="lin" valueType="num">
                                      <p:cBhvr>
                                        <p:cTn id="54" dur="1000" fill="hold"/>
                                        <p:tgtEl>
                                          <p:spTgt spid="27"/>
                                        </p:tgtEl>
                                        <p:attrNameLst>
                                          <p:attrName>ppt_x</p:attrName>
                                        </p:attrNameLst>
                                      </p:cBhvr>
                                      <p:tavLst>
                                        <p:tav tm="0">
                                          <p:val>
                                            <p:strVal val="#ppt_x"/>
                                          </p:val>
                                        </p:tav>
                                        <p:tav tm="100000">
                                          <p:val>
                                            <p:strVal val="#ppt_x"/>
                                          </p:val>
                                        </p:tav>
                                      </p:tavLst>
                                    </p:anim>
                                    <p:anim calcmode="lin" valueType="num">
                                      <p:cBhvr>
                                        <p:cTn id="55" dur="1000" fill="hold"/>
                                        <p:tgtEl>
                                          <p:spTgt spid="27"/>
                                        </p:tgtEl>
                                        <p:attrNameLst>
                                          <p:attrName>ppt_y</p:attrName>
                                        </p:attrNameLst>
                                      </p:cBhvr>
                                      <p:tavLst>
                                        <p:tav tm="0">
                                          <p:val>
                                            <p:strVal val="#ppt_y+.1"/>
                                          </p:val>
                                        </p:tav>
                                        <p:tav tm="100000">
                                          <p:val>
                                            <p:strVal val="#ppt_y"/>
                                          </p:val>
                                        </p:tav>
                                      </p:tavLst>
                                    </p:anim>
                                  </p:childTnLst>
                                </p:cTn>
                              </p:par>
                              <p:par>
                                <p:cTn id="56" presetID="42" presetClass="entr" presetSubtype="0" fill="hold" grpId="0" nodeType="withEffect">
                                  <p:stCondLst>
                                    <p:cond delay="0"/>
                                  </p:stCondLst>
                                  <p:childTnLst>
                                    <p:set>
                                      <p:cBhvr>
                                        <p:cTn id="57" dur="1" fill="hold">
                                          <p:stCondLst>
                                            <p:cond delay="0"/>
                                          </p:stCondLst>
                                        </p:cTn>
                                        <p:tgtEl>
                                          <p:spTgt spid="28"/>
                                        </p:tgtEl>
                                        <p:attrNameLst>
                                          <p:attrName>style.visibility</p:attrName>
                                        </p:attrNameLst>
                                      </p:cBhvr>
                                      <p:to>
                                        <p:strVal val="visible"/>
                                      </p:to>
                                    </p:set>
                                    <p:animEffect transition="in" filter="fade">
                                      <p:cBhvr>
                                        <p:cTn id="58" dur="1000"/>
                                        <p:tgtEl>
                                          <p:spTgt spid="28"/>
                                        </p:tgtEl>
                                      </p:cBhvr>
                                    </p:animEffect>
                                    <p:anim calcmode="lin" valueType="num">
                                      <p:cBhvr>
                                        <p:cTn id="59" dur="1000" fill="hold"/>
                                        <p:tgtEl>
                                          <p:spTgt spid="28"/>
                                        </p:tgtEl>
                                        <p:attrNameLst>
                                          <p:attrName>ppt_x</p:attrName>
                                        </p:attrNameLst>
                                      </p:cBhvr>
                                      <p:tavLst>
                                        <p:tav tm="0">
                                          <p:val>
                                            <p:strVal val="#ppt_x"/>
                                          </p:val>
                                        </p:tav>
                                        <p:tav tm="100000">
                                          <p:val>
                                            <p:strVal val="#ppt_x"/>
                                          </p:val>
                                        </p:tav>
                                      </p:tavLst>
                                    </p:anim>
                                    <p:anim calcmode="lin" valueType="num">
                                      <p:cBhvr>
                                        <p:cTn id="60" dur="1000" fill="hold"/>
                                        <p:tgtEl>
                                          <p:spTgt spid="28"/>
                                        </p:tgtEl>
                                        <p:attrNameLst>
                                          <p:attrName>ppt_y</p:attrName>
                                        </p:attrNameLst>
                                      </p:cBhvr>
                                      <p:tavLst>
                                        <p:tav tm="0">
                                          <p:val>
                                            <p:strVal val="#ppt_y+.1"/>
                                          </p:val>
                                        </p:tav>
                                        <p:tav tm="100000">
                                          <p:val>
                                            <p:strVal val="#ppt_y"/>
                                          </p:val>
                                        </p:tav>
                                      </p:tavLst>
                                    </p:anim>
                                  </p:childTnLst>
                                </p:cTn>
                              </p:par>
                            </p:childTnLst>
                          </p:cTn>
                        </p:par>
                        <p:par>
                          <p:cTn id="61" fill="hold">
                            <p:stCondLst>
                              <p:cond delay="5500"/>
                            </p:stCondLst>
                            <p:childTnLst>
                              <p:par>
                                <p:cTn id="62" presetID="22" presetClass="entr" presetSubtype="2" fill="hold" nodeType="afterEffect">
                                  <p:stCondLst>
                                    <p:cond delay="0"/>
                                  </p:stCondLst>
                                  <p:childTnLst>
                                    <p:set>
                                      <p:cBhvr>
                                        <p:cTn id="63" dur="1" fill="hold">
                                          <p:stCondLst>
                                            <p:cond delay="0"/>
                                          </p:stCondLst>
                                        </p:cTn>
                                        <p:tgtEl>
                                          <p:spTgt spid="14"/>
                                        </p:tgtEl>
                                        <p:attrNameLst>
                                          <p:attrName>style.visibility</p:attrName>
                                        </p:attrNameLst>
                                      </p:cBhvr>
                                      <p:to>
                                        <p:strVal val="visible"/>
                                      </p:to>
                                    </p:set>
                                    <p:animEffect transition="in" filter="wipe(right)">
                                      <p:cBhvr>
                                        <p:cTn id="64" dur="500"/>
                                        <p:tgtEl>
                                          <p:spTgt spid="14"/>
                                        </p:tgtEl>
                                      </p:cBhvr>
                                    </p:animEffect>
                                  </p:childTnLst>
                                </p:cTn>
                              </p:par>
                            </p:childTnLst>
                          </p:cTn>
                        </p:par>
                        <p:par>
                          <p:cTn id="65" fill="hold">
                            <p:stCondLst>
                              <p:cond delay="6000"/>
                            </p:stCondLst>
                            <p:childTnLst>
                              <p:par>
                                <p:cTn id="66" presetID="42" presetClass="entr" presetSubtype="0" fill="hold" grpId="0" nodeType="afterEffect">
                                  <p:stCondLst>
                                    <p:cond delay="0"/>
                                  </p:stCondLst>
                                  <p:childTnLst>
                                    <p:set>
                                      <p:cBhvr>
                                        <p:cTn id="67" dur="1" fill="hold">
                                          <p:stCondLst>
                                            <p:cond delay="0"/>
                                          </p:stCondLst>
                                        </p:cTn>
                                        <p:tgtEl>
                                          <p:spTgt spid="23"/>
                                        </p:tgtEl>
                                        <p:attrNameLst>
                                          <p:attrName>style.visibility</p:attrName>
                                        </p:attrNameLst>
                                      </p:cBhvr>
                                      <p:to>
                                        <p:strVal val="visible"/>
                                      </p:to>
                                    </p:set>
                                    <p:animEffect transition="in" filter="fade">
                                      <p:cBhvr>
                                        <p:cTn id="68" dur="1000"/>
                                        <p:tgtEl>
                                          <p:spTgt spid="23"/>
                                        </p:tgtEl>
                                      </p:cBhvr>
                                    </p:animEffect>
                                    <p:anim calcmode="lin" valueType="num">
                                      <p:cBhvr>
                                        <p:cTn id="69" dur="1000" fill="hold"/>
                                        <p:tgtEl>
                                          <p:spTgt spid="23"/>
                                        </p:tgtEl>
                                        <p:attrNameLst>
                                          <p:attrName>ppt_x</p:attrName>
                                        </p:attrNameLst>
                                      </p:cBhvr>
                                      <p:tavLst>
                                        <p:tav tm="0">
                                          <p:val>
                                            <p:strVal val="#ppt_x"/>
                                          </p:val>
                                        </p:tav>
                                        <p:tav tm="100000">
                                          <p:val>
                                            <p:strVal val="#ppt_x"/>
                                          </p:val>
                                        </p:tav>
                                      </p:tavLst>
                                    </p:anim>
                                    <p:anim calcmode="lin" valueType="num">
                                      <p:cBhvr>
                                        <p:cTn id="70" dur="1000" fill="hold"/>
                                        <p:tgtEl>
                                          <p:spTgt spid="23"/>
                                        </p:tgtEl>
                                        <p:attrNameLst>
                                          <p:attrName>ppt_y</p:attrName>
                                        </p:attrNameLst>
                                      </p:cBhvr>
                                      <p:tavLst>
                                        <p:tav tm="0">
                                          <p:val>
                                            <p:strVal val="#ppt_y+.1"/>
                                          </p:val>
                                        </p:tav>
                                        <p:tav tm="100000">
                                          <p:val>
                                            <p:strVal val="#ppt_y"/>
                                          </p:val>
                                        </p:tav>
                                      </p:tavLst>
                                    </p:anim>
                                  </p:childTnLst>
                                </p:cTn>
                              </p:par>
                              <p:par>
                                <p:cTn id="71" presetID="42" presetClass="entr" presetSubtype="0" fill="hold" grpId="0" nodeType="withEffect">
                                  <p:stCondLst>
                                    <p:cond delay="0"/>
                                  </p:stCondLst>
                                  <p:childTnLst>
                                    <p:set>
                                      <p:cBhvr>
                                        <p:cTn id="72" dur="1" fill="hold">
                                          <p:stCondLst>
                                            <p:cond delay="0"/>
                                          </p:stCondLst>
                                        </p:cTn>
                                        <p:tgtEl>
                                          <p:spTgt spid="6"/>
                                        </p:tgtEl>
                                        <p:attrNameLst>
                                          <p:attrName>style.visibility</p:attrName>
                                        </p:attrNameLst>
                                      </p:cBhvr>
                                      <p:to>
                                        <p:strVal val="visible"/>
                                      </p:to>
                                    </p:set>
                                    <p:animEffect transition="in" filter="fade">
                                      <p:cBhvr>
                                        <p:cTn id="73" dur="1000"/>
                                        <p:tgtEl>
                                          <p:spTgt spid="6"/>
                                        </p:tgtEl>
                                      </p:cBhvr>
                                    </p:animEffect>
                                    <p:anim calcmode="lin" valueType="num">
                                      <p:cBhvr>
                                        <p:cTn id="74" dur="1000" fill="hold"/>
                                        <p:tgtEl>
                                          <p:spTgt spid="6"/>
                                        </p:tgtEl>
                                        <p:attrNameLst>
                                          <p:attrName>ppt_x</p:attrName>
                                        </p:attrNameLst>
                                      </p:cBhvr>
                                      <p:tavLst>
                                        <p:tav tm="0">
                                          <p:val>
                                            <p:strVal val="#ppt_x"/>
                                          </p:val>
                                        </p:tav>
                                        <p:tav tm="100000">
                                          <p:val>
                                            <p:strVal val="#ppt_x"/>
                                          </p:val>
                                        </p:tav>
                                      </p:tavLst>
                                    </p:anim>
                                    <p:anim calcmode="lin" valueType="num">
                                      <p:cBhvr>
                                        <p:cTn id="75"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1" grpId="0"/>
      <p:bldP spid="22" grpId="0"/>
      <p:bldP spid="23" grpId="0"/>
      <p:bldP spid="6" grpId="0"/>
      <p:bldP spid="25" grpId="0"/>
      <p:bldP spid="26" grpId="0"/>
      <p:bldP spid="27" grpId="0"/>
      <p:bldP spid="2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未标题-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308475" y="429260"/>
            <a:ext cx="3445510" cy="643890"/>
          </a:xfrm>
          <a:prstGeom prst="rect">
            <a:avLst/>
          </a:prstGeom>
        </p:spPr>
      </p:pic>
      <p:sp>
        <p:nvSpPr>
          <p:cNvPr id="3" name="文本框 2"/>
          <p:cNvSpPr txBox="1"/>
          <p:nvPr/>
        </p:nvSpPr>
        <p:spPr>
          <a:xfrm>
            <a:off x="5039360" y="568325"/>
            <a:ext cx="2600960" cy="365760"/>
          </a:xfrm>
          <a:prstGeom prst="rect">
            <a:avLst/>
          </a:prstGeom>
          <a:noFill/>
        </p:spPr>
        <p:txBody>
          <a:bodyPr wrap="square" rtlCol="0">
            <a:spAutoFit/>
          </a:bodyPr>
          <a:lstStyle/>
          <a:p>
            <a:r>
              <a:rPr lang="zh-CN" altLang="en-US" b="1" dirty="0" smtClean="0">
                <a:solidFill>
                  <a:srgbClr val="55463D"/>
                </a:solidFill>
                <a:latin typeface="罗西钢笔行楷" panose="02010800040101010101" charset="-122"/>
                <a:ea typeface="罗西钢笔行楷" panose="02010800040101010101" charset="-122"/>
              </a:rPr>
              <a:t>设备像素和</a:t>
            </a:r>
            <a:r>
              <a:rPr lang="en-US" altLang="zh-CN" b="1" dirty="0" smtClean="0">
                <a:solidFill>
                  <a:srgbClr val="55463D"/>
                </a:solidFill>
                <a:latin typeface="罗西钢笔行楷" panose="02010800040101010101" charset="-122"/>
                <a:ea typeface="罗西钢笔行楷" panose="02010800040101010101" charset="-122"/>
              </a:rPr>
              <a:t>CSS</a:t>
            </a:r>
            <a:r>
              <a:rPr lang="zh-CN" altLang="en-US" b="1" dirty="0" smtClean="0">
                <a:solidFill>
                  <a:srgbClr val="55463D"/>
                </a:solidFill>
                <a:latin typeface="罗西钢笔行楷" panose="02010800040101010101" charset="-122"/>
                <a:ea typeface="罗西钢笔行楷" panose="02010800040101010101" charset="-122"/>
              </a:rPr>
              <a:t>像素</a:t>
            </a:r>
            <a:endParaRPr lang="zh-CN" altLang="en-US" b="1" dirty="0">
              <a:solidFill>
                <a:srgbClr val="55463D"/>
              </a:solidFill>
              <a:latin typeface="罗西钢笔行楷" panose="02010800040101010101" charset="-122"/>
              <a:ea typeface="罗西钢笔行楷" panose="02010800040101010101" charset="-122"/>
            </a:endParaRPr>
          </a:p>
        </p:txBody>
      </p:sp>
      <p:pic>
        <p:nvPicPr>
          <p:cNvPr id="24" name="图片 23" descr="树枝"/>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7315" y="-313690"/>
            <a:ext cx="1713230" cy="1844040"/>
          </a:xfrm>
          <a:prstGeom prst="rect">
            <a:avLst/>
          </a:prstGeom>
        </p:spPr>
      </p:pic>
      <p:cxnSp>
        <p:nvCxnSpPr>
          <p:cNvPr id="14" name="直接连接符 13"/>
          <p:cNvCxnSpPr/>
          <p:nvPr/>
        </p:nvCxnSpPr>
        <p:spPr>
          <a:xfrm>
            <a:off x="3784600" y="1862455"/>
            <a:ext cx="0" cy="4069080"/>
          </a:xfrm>
          <a:prstGeom prst="line">
            <a:avLst/>
          </a:prstGeom>
          <a:ln w="12700">
            <a:solidFill>
              <a:srgbClr val="55463D"/>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8392160" y="1862455"/>
            <a:ext cx="0" cy="4069080"/>
          </a:xfrm>
          <a:prstGeom prst="line">
            <a:avLst/>
          </a:prstGeom>
          <a:ln w="12700">
            <a:solidFill>
              <a:srgbClr val="55463D"/>
            </a:solidFill>
          </a:ln>
        </p:spPr>
        <p:style>
          <a:lnRef idx="1">
            <a:schemeClr val="accent1"/>
          </a:lnRef>
          <a:fillRef idx="0">
            <a:schemeClr val="accent1"/>
          </a:fillRef>
          <a:effectRef idx="0">
            <a:schemeClr val="accent1"/>
          </a:effectRef>
          <a:fontRef idx="minor">
            <a:schemeClr val="tx1"/>
          </a:fontRef>
        </p:style>
      </p:cxnSp>
      <p:sp>
        <p:nvSpPr>
          <p:cNvPr id="16" name="TextBox 24"/>
          <p:cNvSpPr txBox="1"/>
          <p:nvPr/>
        </p:nvSpPr>
        <p:spPr>
          <a:xfrm>
            <a:off x="1794698" y="1862455"/>
            <a:ext cx="1011815" cy="338554"/>
          </a:xfrm>
          <a:prstGeom prst="rect">
            <a:avLst/>
          </a:prstGeom>
          <a:noFill/>
        </p:spPr>
        <p:txBody>
          <a:bodyPr wrap="none" rtlCol="0">
            <a:spAutoFit/>
          </a:bodyPr>
          <a:lstStyle/>
          <a:p>
            <a:pPr algn="ctr"/>
            <a:r>
              <a:rPr lang="zh-CN" altLang="en-US" sz="1600" b="1" dirty="0" smtClean="0">
                <a:solidFill>
                  <a:schemeClr val="tx1">
                    <a:lumMod val="65000"/>
                    <a:lumOff val="35000"/>
                  </a:schemeClr>
                </a:solidFill>
                <a:latin typeface="罗西钢笔行楷" panose="02010800040101010101" charset="-122"/>
                <a:ea typeface="罗西钢笔行楷" panose="02010800040101010101" charset="-122"/>
              </a:rPr>
              <a:t>设备像素</a:t>
            </a:r>
            <a:endParaRPr lang="zh-CN" altLang="en-US" sz="1600" b="1" dirty="0">
              <a:solidFill>
                <a:schemeClr val="tx1">
                  <a:lumMod val="65000"/>
                  <a:lumOff val="35000"/>
                </a:schemeClr>
              </a:solidFill>
              <a:latin typeface="罗西钢笔行楷" panose="02010800040101010101" charset="-122"/>
              <a:ea typeface="罗西钢笔行楷" panose="02010800040101010101" charset="-122"/>
            </a:endParaRPr>
          </a:p>
        </p:txBody>
      </p:sp>
      <p:sp>
        <p:nvSpPr>
          <p:cNvPr id="18" name="TextBox 24"/>
          <p:cNvSpPr txBox="1"/>
          <p:nvPr/>
        </p:nvSpPr>
        <p:spPr>
          <a:xfrm>
            <a:off x="9439603" y="1862455"/>
            <a:ext cx="910827" cy="338554"/>
          </a:xfrm>
          <a:prstGeom prst="rect">
            <a:avLst/>
          </a:prstGeom>
          <a:noFill/>
        </p:spPr>
        <p:txBody>
          <a:bodyPr wrap="none" rtlCol="0">
            <a:spAutoFit/>
          </a:bodyPr>
          <a:lstStyle/>
          <a:p>
            <a:pPr algn="ctr"/>
            <a:r>
              <a:rPr lang="en-US" altLang="zh-CN" sz="1600" b="1" dirty="0" smtClean="0">
                <a:solidFill>
                  <a:schemeClr val="tx1">
                    <a:lumMod val="65000"/>
                    <a:lumOff val="35000"/>
                  </a:schemeClr>
                </a:solidFill>
                <a:latin typeface="罗西钢笔行楷" panose="02010800040101010101" charset="-122"/>
                <a:ea typeface="罗西钢笔行楷" panose="02010800040101010101" charset="-122"/>
              </a:rPr>
              <a:t>CSS</a:t>
            </a:r>
            <a:r>
              <a:rPr lang="zh-CN" altLang="en-US" sz="1600" b="1" dirty="0" smtClean="0">
                <a:solidFill>
                  <a:schemeClr val="tx1">
                    <a:lumMod val="65000"/>
                    <a:lumOff val="35000"/>
                  </a:schemeClr>
                </a:solidFill>
                <a:latin typeface="罗西钢笔行楷" panose="02010800040101010101" charset="-122"/>
                <a:ea typeface="罗西钢笔行楷" panose="02010800040101010101" charset="-122"/>
              </a:rPr>
              <a:t>像素</a:t>
            </a:r>
            <a:endParaRPr lang="zh-CN" altLang="en-US" sz="1600" b="1" dirty="0">
              <a:solidFill>
                <a:schemeClr val="tx1">
                  <a:lumMod val="65000"/>
                  <a:lumOff val="35000"/>
                </a:schemeClr>
              </a:solidFill>
              <a:latin typeface="罗西钢笔行楷" panose="02010800040101010101" charset="-122"/>
              <a:ea typeface="罗西钢笔行楷" panose="02010800040101010101" charset="-122"/>
            </a:endParaRPr>
          </a:p>
        </p:txBody>
      </p:sp>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5087" y="2304415"/>
            <a:ext cx="3306824" cy="3146816"/>
          </a:xfrm>
          <a:prstGeom prst="rect">
            <a:avLst/>
          </a:prstGeom>
        </p:spPr>
      </p:pic>
      <p:pic>
        <p:nvPicPr>
          <p:cNvPr id="7" name="图片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65624" y="2304415"/>
            <a:ext cx="1845140" cy="1855775"/>
          </a:xfrm>
          <a:prstGeom prst="rect">
            <a:avLst/>
          </a:prstGeom>
        </p:spPr>
      </p:pic>
      <p:pic>
        <p:nvPicPr>
          <p:cNvPr id="8" name="图片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165624" y="4379401"/>
            <a:ext cx="1845140" cy="1850442"/>
          </a:xfrm>
          <a:prstGeom prst="rect">
            <a:avLst/>
          </a:prstGeom>
        </p:spPr>
      </p:pic>
      <p:sp>
        <p:nvSpPr>
          <p:cNvPr id="20" name="TextBox 24"/>
          <p:cNvSpPr txBox="1"/>
          <p:nvPr/>
        </p:nvSpPr>
        <p:spPr>
          <a:xfrm>
            <a:off x="5635800" y="1862455"/>
            <a:ext cx="497252" cy="338554"/>
          </a:xfrm>
          <a:prstGeom prst="rect">
            <a:avLst/>
          </a:prstGeom>
          <a:noFill/>
        </p:spPr>
        <p:txBody>
          <a:bodyPr wrap="none" rtlCol="0">
            <a:spAutoFit/>
          </a:bodyPr>
          <a:lstStyle/>
          <a:p>
            <a:pPr algn="ctr"/>
            <a:r>
              <a:rPr lang="en-US" altLang="zh-CN" sz="1600" b="1" dirty="0" smtClean="0">
                <a:solidFill>
                  <a:schemeClr val="tx1">
                    <a:lumMod val="65000"/>
                    <a:lumOff val="35000"/>
                  </a:schemeClr>
                </a:solidFill>
                <a:latin typeface="罗西钢笔行楷" panose="02010800040101010101" charset="-122"/>
                <a:ea typeface="罗西钢笔行楷" panose="02010800040101010101" charset="-122"/>
              </a:rPr>
              <a:t>DPR</a:t>
            </a:r>
            <a:endParaRPr lang="zh-CN" altLang="en-US" sz="1600" b="1" dirty="0">
              <a:solidFill>
                <a:schemeClr val="tx1">
                  <a:lumMod val="65000"/>
                  <a:lumOff val="35000"/>
                </a:schemeClr>
              </a:solidFill>
              <a:latin typeface="罗西钢笔行楷" panose="02010800040101010101" charset="-122"/>
              <a:ea typeface="罗西钢笔行楷" panose="02010800040101010101" charset="-122"/>
            </a:endParaRPr>
          </a:p>
        </p:txBody>
      </p:sp>
      <p:sp>
        <p:nvSpPr>
          <p:cNvPr id="9" name="TextBox 8"/>
          <p:cNvSpPr txBox="1"/>
          <p:nvPr/>
        </p:nvSpPr>
        <p:spPr>
          <a:xfrm>
            <a:off x="3921369" y="2304415"/>
            <a:ext cx="4070839" cy="2031325"/>
          </a:xfrm>
          <a:prstGeom prst="rect">
            <a:avLst/>
          </a:prstGeom>
          <a:noFill/>
        </p:spPr>
        <p:txBody>
          <a:bodyPr wrap="square" rtlCol="0">
            <a:spAutoFit/>
          </a:bodyPr>
          <a:lstStyle/>
          <a:p>
            <a:r>
              <a:rPr lang="en-US" altLang="zh-CN" dirty="0" smtClean="0"/>
              <a:t>DPR = </a:t>
            </a:r>
            <a:r>
              <a:rPr lang="zh-CN" altLang="en-US" dirty="0" smtClean="0"/>
              <a:t>设备像素 </a:t>
            </a:r>
            <a:r>
              <a:rPr lang="en-US" altLang="zh-CN" dirty="0" smtClean="0"/>
              <a:t>/ CSS</a:t>
            </a:r>
            <a:r>
              <a:rPr lang="zh-CN" altLang="en-US" dirty="0" smtClean="0"/>
              <a:t>像素</a:t>
            </a:r>
            <a:endParaRPr lang="en-US" altLang="zh-CN" dirty="0" smtClean="0"/>
          </a:p>
          <a:p>
            <a:r>
              <a:rPr lang="zh-CN" altLang="en-US" dirty="0"/>
              <a:t>当设备像素比为</a:t>
            </a:r>
            <a:r>
              <a:rPr lang="en-US" altLang="zh-CN" dirty="0"/>
              <a:t>1:1</a:t>
            </a:r>
            <a:r>
              <a:rPr lang="zh-CN" altLang="en-US" dirty="0"/>
              <a:t>时，使用</a:t>
            </a:r>
            <a:r>
              <a:rPr lang="en-US" altLang="zh-CN" dirty="0"/>
              <a:t>1</a:t>
            </a:r>
            <a:r>
              <a:rPr lang="zh-CN" altLang="en-US" dirty="0"/>
              <a:t>（</a:t>
            </a:r>
            <a:r>
              <a:rPr lang="en-US" altLang="zh-CN" dirty="0"/>
              <a:t>1×1</a:t>
            </a:r>
            <a:r>
              <a:rPr lang="zh-CN" altLang="en-US" dirty="0"/>
              <a:t>）个设备像素显示</a:t>
            </a:r>
            <a:r>
              <a:rPr lang="en-US" altLang="zh-CN" dirty="0"/>
              <a:t>1</a:t>
            </a:r>
            <a:r>
              <a:rPr lang="zh-CN" altLang="en-US" dirty="0"/>
              <a:t>个</a:t>
            </a:r>
            <a:r>
              <a:rPr lang="en-US" altLang="zh-CN" dirty="0"/>
              <a:t>CSS</a:t>
            </a:r>
            <a:r>
              <a:rPr lang="zh-CN" altLang="en-US" dirty="0"/>
              <a:t>像素</a:t>
            </a:r>
            <a:r>
              <a:rPr lang="zh-CN" altLang="en-US" dirty="0" smtClean="0"/>
              <a:t>；</a:t>
            </a:r>
            <a:endParaRPr lang="zh-CN" altLang="en-US" dirty="0"/>
          </a:p>
          <a:p>
            <a:r>
              <a:rPr lang="zh-CN" altLang="en-US" dirty="0"/>
              <a:t>当设备像素比为</a:t>
            </a:r>
            <a:r>
              <a:rPr lang="en-US" altLang="zh-CN" dirty="0"/>
              <a:t>2:1</a:t>
            </a:r>
            <a:r>
              <a:rPr lang="zh-CN" altLang="en-US" dirty="0"/>
              <a:t>时，使用</a:t>
            </a:r>
            <a:r>
              <a:rPr lang="en-US" altLang="zh-CN" dirty="0"/>
              <a:t>4</a:t>
            </a:r>
            <a:r>
              <a:rPr lang="zh-CN" altLang="en-US" dirty="0"/>
              <a:t>（</a:t>
            </a:r>
            <a:r>
              <a:rPr lang="en-US" altLang="zh-CN" dirty="0"/>
              <a:t>2×2</a:t>
            </a:r>
            <a:r>
              <a:rPr lang="zh-CN" altLang="en-US" dirty="0"/>
              <a:t>）个设备像素显示</a:t>
            </a:r>
            <a:r>
              <a:rPr lang="en-US" altLang="zh-CN" dirty="0"/>
              <a:t>1</a:t>
            </a:r>
            <a:r>
              <a:rPr lang="zh-CN" altLang="en-US" dirty="0"/>
              <a:t>个</a:t>
            </a:r>
            <a:r>
              <a:rPr lang="en-US" altLang="zh-CN" dirty="0"/>
              <a:t>CSS</a:t>
            </a:r>
            <a:r>
              <a:rPr lang="zh-CN" altLang="en-US" dirty="0"/>
              <a:t>像素</a:t>
            </a:r>
            <a:r>
              <a:rPr lang="zh-CN" altLang="en-US" dirty="0" smtClean="0"/>
              <a:t>；</a:t>
            </a:r>
            <a:endParaRPr lang="zh-CN" altLang="en-US" dirty="0"/>
          </a:p>
          <a:p>
            <a:r>
              <a:rPr lang="zh-CN" altLang="en-US" dirty="0"/>
              <a:t>当设备像素比为</a:t>
            </a:r>
            <a:r>
              <a:rPr lang="en-US" altLang="zh-CN" dirty="0"/>
              <a:t>3:1</a:t>
            </a:r>
            <a:r>
              <a:rPr lang="zh-CN" altLang="en-US" dirty="0"/>
              <a:t>时，使用</a:t>
            </a:r>
            <a:r>
              <a:rPr lang="en-US" altLang="zh-CN" dirty="0"/>
              <a:t>9</a:t>
            </a:r>
            <a:r>
              <a:rPr lang="zh-CN" altLang="en-US" dirty="0"/>
              <a:t>（</a:t>
            </a:r>
            <a:r>
              <a:rPr lang="en-US" altLang="zh-CN" dirty="0"/>
              <a:t>3×3</a:t>
            </a:r>
            <a:r>
              <a:rPr lang="zh-CN" altLang="en-US" dirty="0"/>
              <a:t>）个设备像素显示</a:t>
            </a:r>
            <a:r>
              <a:rPr lang="en-US" altLang="zh-CN" dirty="0"/>
              <a:t>1</a:t>
            </a:r>
            <a:r>
              <a:rPr lang="zh-CN" altLang="en-US" dirty="0"/>
              <a:t>个</a:t>
            </a:r>
            <a:r>
              <a:rPr lang="en-US" altLang="zh-CN" dirty="0"/>
              <a:t>CSS</a:t>
            </a:r>
            <a:r>
              <a:rPr lang="zh-CN" altLang="en-US" dirty="0"/>
              <a:t>像素。</a:t>
            </a:r>
          </a:p>
        </p:txBody>
      </p:sp>
    </p:spTree>
    <p:extLst>
      <p:ext uri="{BB962C8B-B14F-4D97-AF65-F5344CB8AC3E}">
        <p14:creationId xmlns:p14="http://schemas.microsoft.com/office/powerpoint/2010/main" val="178113329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500"/>
                                        <p:tgtEl>
                                          <p:spTgt spid="24"/>
                                        </p:tgtEl>
                                      </p:cBhvr>
                                    </p:animEffect>
                                  </p:childTnLst>
                                </p:cTn>
                              </p:par>
                            </p:childTnLst>
                          </p:cTn>
                        </p:par>
                        <p:par>
                          <p:cTn id="8" fill="hold">
                            <p:stCondLst>
                              <p:cond delay="500"/>
                            </p:stCondLst>
                            <p:childTnLst>
                              <p:par>
                                <p:cTn id="9" presetID="14" presetClass="entr" presetSubtype="5"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randombar(vertical)">
                                      <p:cBhvr>
                                        <p:cTn id="11" dur="500"/>
                                        <p:tgtEl>
                                          <p:spTgt spid="2"/>
                                        </p:tgtEl>
                                      </p:cBhvr>
                                    </p:animEffect>
                                  </p:childTnLst>
                                </p:cTn>
                              </p:par>
                              <p:par>
                                <p:cTn id="12" presetID="12" presetClass="entr" presetSubtype="4" fill="hold" grpId="0" nodeType="with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additive="base">
                                        <p:cTn id="14" dur="500"/>
                                        <p:tgtEl>
                                          <p:spTgt spid="3"/>
                                        </p:tgtEl>
                                        <p:attrNameLst>
                                          <p:attrName>ppt_y</p:attrName>
                                        </p:attrNameLst>
                                      </p:cBhvr>
                                      <p:tavLst>
                                        <p:tav tm="0">
                                          <p:val>
                                            <p:strVal val="#ppt_y+#ppt_h*1.125000"/>
                                          </p:val>
                                        </p:tav>
                                        <p:tav tm="100000">
                                          <p:val>
                                            <p:strVal val="#ppt_y"/>
                                          </p:val>
                                        </p:tav>
                                      </p:tavLst>
                                    </p:anim>
                                    <p:animEffect transition="in" filter="wipe(up)">
                                      <p:cBhvr>
                                        <p:cTn id="15" dur="500"/>
                                        <p:tgtEl>
                                          <p:spTgt spid="3"/>
                                        </p:tgtEl>
                                      </p:cBhvr>
                                    </p:animEffect>
                                  </p:childTnLst>
                                </p:cTn>
                              </p:par>
                            </p:childTnLst>
                          </p:cTn>
                        </p:par>
                        <p:par>
                          <p:cTn id="16" fill="hold">
                            <p:stCondLst>
                              <p:cond delay="1000"/>
                            </p:stCondLst>
                            <p:childTnLst>
                              <p:par>
                                <p:cTn id="17" presetID="22" presetClass="entr" presetSubtype="8" fill="hold" grpId="0" nodeType="after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wipe(left)">
                                      <p:cBhvr>
                                        <p:cTn id="19" dur="500"/>
                                        <p:tgtEl>
                                          <p:spTgt spid="16"/>
                                        </p:tgtEl>
                                      </p:cBhvr>
                                    </p:animEffect>
                                  </p:childTnLst>
                                </p:cTn>
                              </p:par>
                            </p:childTnLst>
                          </p:cTn>
                        </p:par>
                        <p:par>
                          <p:cTn id="20" fill="hold">
                            <p:stCondLst>
                              <p:cond delay="1500"/>
                            </p:stCondLst>
                            <p:childTnLst>
                              <p:par>
                                <p:cTn id="21" presetID="22" presetClass="entr" presetSubtype="1" fill="hold" nodeType="after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wipe(up)">
                                      <p:cBhvr>
                                        <p:cTn id="23" dur="500"/>
                                        <p:tgtEl>
                                          <p:spTgt spid="14"/>
                                        </p:tgtEl>
                                      </p:cBhvr>
                                    </p:animEffect>
                                  </p:childTnLst>
                                </p:cTn>
                              </p:par>
                            </p:childTnLst>
                          </p:cTn>
                        </p:par>
                        <p:par>
                          <p:cTn id="24" fill="hold">
                            <p:stCondLst>
                              <p:cond delay="2000"/>
                            </p:stCondLst>
                            <p:childTnLst>
                              <p:par>
                                <p:cTn id="25" presetID="22" presetClass="entr" presetSubtype="1" fill="hold" nodeType="after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wipe(up)">
                                      <p:cBhvr>
                                        <p:cTn id="27" dur="500"/>
                                        <p:tgtEl>
                                          <p:spTgt spid="15"/>
                                        </p:tgtEl>
                                      </p:cBhvr>
                                    </p:animEffect>
                                  </p:childTnLst>
                                </p:cTn>
                              </p:par>
                            </p:childTnLst>
                          </p:cTn>
                        </p:par>
                        <p:par>
                          <p:cTn id="28" fill="hold">
                            <p:stCondLst>
                              <p:cond delay="2500"/>
                            </p:stCondLst>
                            <p:childTnLst>
                              <p:par>
                                <p:cTn id="29" presetID="22" presetClass="entr" presetSubtype="8" fill="hold" grpId="0" nodeType="after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wipe(left)">
                                      <p:cBhvr>
                                        <p:cTn id="31" dur="500"/>
                                        <p:tgtEl>
                                          <p:spTgt spid="18"/>
                                        </p:tgtEl>
                                      </p:cBhvr>
                                    </p:animEffect>
                                  </p:childTnLst>
                                </p:cTn>
                              </p:par>
                            </p:childTnLst>
                          </p:cTn>
                        </p:par>
                        <p:par>
                          <p:cTn id="32" fill="hold">
                            <p:stCondLst>
                              <p:cond delay="3000"/>
                            </p:stCondLst>
                            <p:childTnLst>
                              <p:par>
                                <p:cTn id="33" presetID="22" presetClass="entr" presetSubtype="8" fill="hold" grpId="0" nodeType="afterEffect">
                                  <p:stCondLst>
                                    <p:cond delay="0"/>
                                  </p:stCondLst>
                                  <p:childTnLst>
                                    <p:set>
                                      <p:cBhvr>
                                        <p:cTn id="34" dur="1" fill="hold">
                                          <p:stCondLst>
                                            <p:cond delay="0"/>
                                          </p:stCondLst>
                                        </p:cTn>
                                        <p:tgtEl>
                                          <p:spTgt spid="20"/>
                                        </p:tgtEl>
                                        <p:attrNameLst>
                                          <p:attrName>style.visibility</p:attrName>
                                        </p:attrNameLst>
                                      </p:cBhvr>
                                      <p:to>
                                        <p:strVal val="visible"/>
                                      </p:to>
                                    </p:set>
                                    <p:animEffect transition="in" filter="wipe(left)">
                                      <p:cBhvr>
                                        <p:cTn id="35" dur="500"/>
                                        <p:tgtEl>
                                          <p:spTgt spid="20"/>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nodeType="clickEffect">
                                  <p:stCondLst>
                                    <p:cond delay="0"/>
                                  </p:stCondLst>
                                  <p:childTnLst>
                                    <p:set>
                                      <p:cBhvr>
                                        <p:cTn id="39" dur="1" fill="hold">
                                          <p:stCondLst>
                                            <p:cond delay="0"/>
                                          </p:stCondLst>
                                        </p:cTn>
                                        <p:tgtEl>
                                          <p:spTgt spid="5"/>
                                        </p:tgtEl>
                                        <p:attrNameLst>
                                          <p:attrName>style.visibility</p:attrName>
                                        </p:attrNameLst>
                                      </p:cBhvr>
                                      <p:to>
                                        <p:strVal val="visible"/>
                                      </p:to>
                                    </p:set>
                                    <p:animEffect transition="in" filter="wipe(down)">
                                      <p:cBhvr>
                                        <p:cTn id="40" dur="500"/>
                                        <p:tgtEl>
                                          <p:spTgt spid="5"/>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nodeType="clickEffect">
                                  <p:stCondLst>
                                    <p:cond delay="0"/>
                                  </p:stCondLst>
                                  <p:childTnLst>
                                    <p:set>
                                      <p:cBhvr>
                                        <p:cTn id="44" dur="1" fill="hold">
                                          <p:stCondLst>
                                            <p:cond delay="0"/>
                                          </p:stCondLst>
                                        </p:cTn>
                                        <p:tgtEl>
                                          <p:spTgt spid="8"/>
                                        </p:tgtEl>
                                        <p:attrNameLst>
                                          <p:attrName>style.visibility</p:attrName>
                                        </p:attrNameLst>
                                      </p:cBhvr>
                                      <p:to>
                                        <p:strVal val="visible"/>
                                      </p:to>
                                    </p:set>
                                    <p:animEffect transition="in" filter="wipe(down)">
                                      <p:cBhvr>
                                        <p:cTn id="45" dur="500"/>
                                        <p:tgtEl>
                                          <p:spTgt spid="8"/>
                                        </p:tgtEl>
                                      </p:cBhvr>
                                    </p:animEffect>
                                  </p:childTnLst>
                                </p:cTn>
                              </p:par>
                              <p:par>
                                <p:cTn id="46" presetID="22" presetClass="entr" presetSubtype="4" fill="hold" nodeType="withEffect">
                                  <p:stCondLst>
                                    <p:cond delay="0"/>
                                  </p:stCondLst>
                                  <p:childTnLst>
                                    <p:set>
                                      <p:cBhvr>
                                        <p:cTn id="47" dur="1" fill="hold">
                                          <p:stCondLst>
                                            <p:cond delay="0"/>
                                          </p:stCondLst>
                                        </p:cTn>
                                        <p:tgtEl>
                                          <p:spTgt spid="7"/>
                                        </p:tgtEl>
                                        <p:attrNameLst>
                                          <p:attrName>style.visibility</p:attrName>
                                        </p:attrNameLst>
                                      </p:cBhvr>
                                      <p:to>
                                        <p:strVal val="visible"/>
                                      </p:to>
                                    </p:set>
                                    <p:animEffect transition="in" filter="wipe(down)">
                                      <p:cBhvr>
                                        <p:cTn id="48" dur="500"/>
                                        <p:tgtEl>
                                          <p:spTgt spid="7"/>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4" fill="hold" grpId="0" nodeType="clickEffect">
                                  <p:stCondLst>
                                    <p:cond delay="0"/>
                                  </p:stCondLst>
                                  <p:childTnLst>
                                    <p:set>
                                      <p:cBhvr>
                                        <p:cTn id="52" dur="1" fill="hold">
                                          <p:stCondLst>
                                            <p:cond delay="0"/>
                                          </p:stCondLst>
                                        </p:cTn>
                                        <p:tgtEl>
                                          <p:spTgt spid="9"/>
                                        </p:tgtEl>
                                        <p:attrNameLst>
                                          <p:attrName>style.visibility</p:attrName>
                                        </p:attrNameLst>
                                      </p:cBhvr>
                                      <p:to>
                                        <p:strVal val="visible"/>
                                      </p:to>
                                    </p:set>
                                    <p:animEffect transition="in" filter="wipe(down)">
                                      <p:cBhvr>
                                        <p:cTn id="5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6" grpId="0"/>
      <p:bldP spid="18" grpId="0"/>
      <p:bldP spid="20" grpId="0"/>
      <p:bldP spid="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未标题-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308475" y="429260"/>
            <a:ext cx="3445510" cy="643890"/>
          </a:xfrm>
          <a:prstGeom prst="rect">
            <a:avLst/>
          </a:prstGeom>
        </p:spPr>
      </p:pic>
      <p:sp>
        <p:nvSpPr>
          <p:cNvPr id="3" name="文本框 2"/>
          <p:cNvSpPr txBox="1"/>
          <p:nvPr/>
        </p:nvSpPr>
        <p:spPr>
          <a:xfrm>
            <a:off x="5039360" y="568325"/>
            <a:ext cx="2600960" cy="365760"/>
          </a:xfrm>
          <a:prstGeom prst="rect">
            <a:avLst/>
          </a:prstGeom>
          <a:noFill/>
        </p:spPr>
        <p:txBody>
          <a:bodyPr wrap="square" rtlCol="0">
            <a:spAutoFit/>
          </a:bodyPr>
          <a:lstStyle/>
          <a:p>
            <a:r>
              <a:rPr lang="zh-CN" altLang="en-US" b="1" dirty="0" smtClean="0">
                <a:solidFill>
                  <a:srgbClr val="55463D"/>
                </a:solidFill>
                <a:latin typeface="罗西钢笔行楷" panose="02010800040101010101" charset="-122"/>
                <a:ea typeface="罗西钢笔行楷" panose="02010800040101010101" charset="-122"/>
              </a:rPr>
              <a:t>视口（</a:t>
            </a:r>
            <a:r>
              <a:rPr lang="en-US" altLang="zh-CN" b="1" dirty="0" smtClean="0">
                <a:solidFill>
                  <a:srgbClr val="55463D"/>
                </a:solidFill>
                <a:latin typeface="罗西钢笔行楷" panose="02010800040101010101" charset="-122"/>
                <a:ea typeface="罗西钢笔行楷" panose="02010800040101010101" charset="-122"/>
              </a:rPr>
              <a:t>viewport</a:t>
            </a:r>
            <a:r>
              <a:rPr lang="zh-CN" altLang="en-US" b="1" dirty="0" smtClean="0">
                <a:solidFill>
                  <a:srgbClr val="55463D"/>
                </a:solidFill>
                <a:latin typeface="罗西钢笔行楷" panose="02010800040101010101" charset="-122"/>
                <a:ea typeface="罗西钢笔行楷" panose="02010800040101010101" charset="-122"/>
              </a:rPr>
              <a:t>）</a:t>
            </a:r>
            <a:endParaRPr lang="zh-CN" altLang="en-US" b="1" dirty="0">
              <a:solidFill>
                <a:srgbClr val="55463D"/>
              </a:solidFill>
              <a:latin typeface="罗西钢笔行楷" panose="02010800040101010101" charset="-122"/>
              <a:ea typeface="罗西钢笔行楷" panose="02010800040101010101" charset="-122"/>
            </a:endParaRPr>
          </a:p>
        </p:txBody>
      </p:sp>
      <p:pic>
        <p:nvPicPr>
          <p:cNvPr id="24" name="图片 23" descr="树枝"/>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7315" y="-313690"/>
            <a:ext cx="1713230" cy="1844040"/>
          </a:xfrm>
          <a:prstGeom prst="rect">
            <a:avLst/>
          </a:prstGeom>
        </p:spPr>
      </p:pic>
      <p:cxnSp>
        <p:nvCxnSpPr>
          <p:cNvPr id="14" name="直接连接符 13"/>
          <p:cNvCxnSpPr/>
          <p:nvPr/>
        </p:nvCxnSpPr>
        <p:spPr>
          <a:xfrm>
            <a:off x="3784600" y="1862455"/>
            <a:ext cx="0" cy="4069080"/>
          </a:xfrm>
          <a:prstGeom prst="line">
            <a:avLst/>
          </a:prstGeom>
          <a:ln w="12700">
            <a:solidFill>
              <a:srgbClr val="55463D"/>
            </a:solidFill>
          </a:ln>
        </p:spPr>
        <p:style>
          <a:lnRef idx="1">
            <a:schemeClr val="accent1"/>
          </a:lnRef>
          <a:fillRef idx="0">
            <a:schemeClr val="accent1"/>
          </a:fillRef>
          <a:effectRef idx="0">
            <a:schemeClr val="accent1"/>
          </a:effectRef>
          <a:fontRef idx="minor">
            <a:schemeClr val="tx1"/>
          </a:fontRef>
        </p:style>
      </p:cxnSp>
      <p:sp>
        <p:nvSpPr>
          <p:cNvPr id="16" name="TextBox 24"/>
          <p:cNvSpPr txBox="1"/>
          <p:nvPr/>
        </p:nvSpPr>
        <p:spPr>
          <a:xfrm>
            <a:off x="1794698" y="1862455"/>
            <a:ext cx="1011816" cy="338554"/>
          </a:xfrm>
          <a:prstGeom prst="rect">
            <a:avLst/>
          </a:prstGeom>
          <a:noFill/>
        </p:spPr>
        <p:txBody>
          <a:bodyPr wrap="none" rtlCol="0">
            <a:spAutoFit/>
          </a:bodyPr>
          <a:lstStyle/>
          <a:p>
            <a:pPr algn="ctr"/>
            <a:r>
              <a:rPr lang="zh-CN" altLang="en-US" sz="1600" b="1" dirty="0" smtClean="0">
                <a:solidFill>
                  <a:schemeClr val="tx1">
                    <a:lumMod val="65000"/>
                    <a:lumOff val="35000"/>
                  </a:schemeClr>
                </a:solidFill>
                <a:latin typeface="罗西钢笔行楷" panose="02010800040101010101" charset="-122"/>
                <a:ea typeface="罗西钢笔行楷" panose="02010800040101010101" charset="-122"/>
              </a:rPr>
              <a:t>布局视口</a:t>
            </a:r>
            <a:endParaRPr lang="zh-CN" altLang="en-US" sz="1600" b="1" dirty="0">
              <a:solidFill>
                <a:schemeClr val="tx1">
                  <a:lumMod val="65000"/>
                  <a:lumOff val="35000"/>
                </a:schemeClr>
              </a:solidFill>
              <a:latin typeface="罗西钢笔行楷" panose="02010800040101010101" charset="-122"/>
              <a:ea typeface="罗西钢笔行楷" panose="02010800040101010101" charset="-122"/>
            </a:endParaRPr>
          </a:p>
        </p:txBody>
      </p:sp>
      <p:sp>
        <p:nvSpPr>
          <p:cNvPr id="4" name="TextBox 3"/>
          <p:cNvSpPr txBox="1"/>
          <p:nvPr/>
        </p:nvSpPr>
        <p:spPr>
          <a:xfrm>
            <a:off x="369277" y="2365131"/>
            <a:ext cx="3297115" cy="3693319"/>
          </a:xfrm>
          <a:prstGeom prst="rect">
            <a:avLst/>
          </a:prstGeom>
          <a:noFill/>
        </p:spPr>
        <p:txBody>
          <a:bodyPr wrap="square" rtlCol="0">
            <a:spAutoFit/>
          </a:bodyPr>
          <a:lstStyle/>
          <a:p>
            <a:r>
              <a:rPr lang="zh-CN" altLang="en-US" dirty="0" smtClean="0"/>
              <a:t>        移动</a:t>
            </a:r>
            <a:r>
              <a:rPr lang="zh-CN" altLang="en-US" dirty="0"/>
              <a:t>端设备如果使用视口的宽度和浏览器窗口宽度一样会导致很丑陋的结果</a:t>
            </a:r>
            <a:r>
              <a:rPr lang="zh-CN" altLang="en-US" dirty="0" smtClean="0"/>
              <a:t>。</a:t>
            </a:r>
            <a:endParaRPr lang="en-US" altLang="zh-CN" dirty="0" smtClean="0"/>
          </a:p>
          <a:p>
            <a:r>
              <a:rPr lang="zh-CN" altLang="en-US" dirty="0" smtClean="0"/>
              <a:t>        所以</a:t>
            </a:r>
            <a:r>
              <a:rPr lang="zh-CN" altLang="en-US" dirty="0"/>
              <a:t>，移动端浏览器厂商必须保证即使在窄屏幕下我们的页面可以展示的很好，他们将视口的宽度设计得比屏幕宽度宽出很多。这样。在移动端，视口与移动端浏览器屏幕宽度就不再关联，而是完全独立的了。我们称它为 布局视口。</a:t>
            </a:r>
            <a:r>
              <a:rPr lang="en-US" altLang="zh-CN" dirty="0"/>
              <a:t>CSS</a:t>
            </a:r>
            <a:r>
              <a:rPr lang="zh-CN" altLang="en-US" dirty="0"/>
              <a:t>布局会根据它来计算并被约束。</a:t>
            </a:r>
          </a:p>
        </p:txBody>
      </p:sp>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98628" y="1926224"/>
            <a:ext cx="7710714" cy="4132226"/>
          </a:xfrm>
          <a:prstGeom prst="rect">
            <a:avLst/>
          </a:prstGeom>
        </p:spPr>
      </p:pic>
    </p:spTree>
    <p:extLst>
      <p:ext uri="{BB962C8B-B14F-4D97-AF65-F5344CB8AC3E}">
        <p14:creationId xmlns:p14="http://schemas.microsoft.com/office/powerpoint/2010/main" val="386916412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500"/>
                                        <p:tgtEl>
                                          <p:spTgt spid="24"/>
                                        </p:tgtEl>
                                      </p:cBhvr>
                                    </p:animEffect>
                                  </p:childTnLst>
                                </p:cTn>
                              </p:par>
                            </p:childTnLst>
                          </p:cTn>
                        </p:par>
                        <p:par>
                          <p:cTn id="8" fill="hold">
                            <p:stCondLst>
                              <p:cond delay="500"/>
                            </p:stCondLst>
                            <p:childTnLst>
                              <p:par>
                                <p:cTn id="9" presetID="14" presetClass="entr" presetSubtype="5"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randombar(vertical)">
                                      <p:cBhvr>
                                        <p:cTn id="11" dur="500"/>
                                        <p:tgtEl>
                                          <p:spTgt spid="2"/>
                                        </p:tgtEl>
                                      </p:cBhvr>
                                    </p:animEffect>
                                  </p:childTnLst>
                                </p:cTn>
                              </p:par>
                              <p:par>
                                <p:cTn id="12" presetID="12" presetClass="entr" presetSubtype="4" fill="hold" grpId="0" nodeType="with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additive="base">
                                        <p:cTn id="14" dur="500"/>
                                        <p:tgtEl>
                                          <p:spTgt spid="3"/>
                                        </p:tgtEl>
                                        <p:attrNameLst>
                                          <p:attrName>ppt_y</p:attrName>
                                        </p:attrNameLst>
                                      </p:cBhvr>
                                      <p:tavLst>
                                        <p:tav tm="0">
                                          <p:val>
                                            <p:strVal val="#ppt_y+#ppt_h*1.125000"/>
                                          </p:val>
                                        </p:tav>
                                        <p:tav tm="100000">
                                          <p:val>
                                            <p:strVal val="#ppt_y"/>
                                          </p:val>
                                        </p:tav>
                                      </p:tavLst>
                                    </p:anim>
                                    <p:animEffect transition="in" filter="wipe(up)">
                                      <p:cBhvr>
                                        <p:cTn id="15" dur="500"/>
                                        <p:tgtEl>
                                          <p:spTgt spid="3"/>
                                        </p:tgtEl>
                                      </p:cBhvr>
                                    </p:animEffect>
                                  </p:childTnLst>
                                </p:cTn>
                              </p:par>
                            </p:childTnLst>
                          </p:cTn>
                        </p:par>
                        <p:par>
                          <p:cTn id="16" fill="hold">
                            <p:stCondLst>
                              <p:cond delay="1000"/>
                            </p:stCondLst>
                            <p:childTnLst>
                              <p:par>
                                <p:cTn id="17" presetID="22" presetClass="entr" presetSubtype="8" fill="hold" grpId="0" nodeType="after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wipe(left)">
                                      <p:cBhvr>
                                        <p:cTn id="19" dur="500"/>
                                        <p:tgtEl>
                                          <p:spTgt spid="16"/>
                                        </p:tgtEl>
                                      </p:cBhvr>
                                    </p:animEffect>
                                  </p:childTnLst>
                                </p:cTn>
                              </p:par>
                            </p:childTnLst>
                          </p:cTn>
                        </p:par>
                        <p:par>
                          <p:cTn id="20" fill="hold">
                            <p:stCondLst>
                              <p:cond delay="1500"/>
                            </p:stCondLst>
                            <p:childTnLst>
                              <p:par>
                                <p:cTn id="21" presetID="22" presetClass="entr" presetSubtype="1" fill="hold" nodeType="after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wipe(up)">
                                      <p:cBhvr>
                                        <p:cTn id="23" dur="500"/>
                                        <p:tgtEl>
                                          <p:spTgt spid="14"/>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grpId="0" nodeType="click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wipe(down)">
                                      <p:cBhvr>
                                        <p:cTn id="28" dur="500"/>
                                        <p:tgtEl>
                                          <p:spTgt spid="4"/>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nodeType="clickEffect">
                                  <p:stCondLst>
                                    <p:cond delay="0"/>
                                  </p:stCondLst>
                                  <p:childTnLst>
                                    <p:set>
                                      <p:cBhvr>
                                        <p:cTn id="32" dur="1" fill="hold">
                                          <p:stCondLst>
                                            <p:cond delay="0"/>
                                          </p:stCondLst>
                                        </p:cTn>
                                        <p:tgtEl>
                                          <p:spTgt spid="6"/>
                                        </p:tgtEl>
                                        <p:attrNameLst>
                                          <p:attrName>style.visibility</p:attrName>
                                        </p:attrNameLst>
                                      </p:cBhvr>
                                      <p:to>
                                        <p:strVal val="visible"/>
                                      </p:to>
                                    </p:set>
                                    <p:animEffect transition="in" filter="wipe(down)">
                                      <p:cBhvr>
                                        <p:cTn id="3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6" grpId="0"/>
      <p:bldP spid="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未标题-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308475" y="429260"/>
            <a:ext cx="3445510" cy="643890"/>
          </a:xfrm>
          <a:prstGeom prst="rect">
            <a:avLst/>
          </a:prstGeom>
        </p:spPr>
      </p:pic>
      <p:sp>
        <p:nvSpPr>
          <p:cNvPr id="3" name="文本框 2"/>
          <p:cNvSpPr txBox="1"/>
          <p:nvPr/>
        </p:nvSpPr>
        <p:spPr>
          <a:xfrm>
            <a:off x="5039360" y="568325"/>
            <a:ext cx="2600960" cy="365760"/>
          </a:xfrm>
          <a:prstGeom prst="rect">
            <a:avLst/>
          </a:prstGeom>
          <a:noFill/>
        </p:spPr>
        <p:txBody>
          <a:bodyPr wrap="square" rtlCol="0">
            <a:spAutoFit/>
          </a:bodyPr>
          <a:lstStyle/>
          <a:p>
            <a:r>
              <a:rPr lang="zh-CN" altLang="en-US" b="1" dirty="0" smtClean="0">
                <a:solidFill>
                  <a:srgbClr val="55463D"/>
                </a:solidFill>
                <a:latin typeface="罗西钢笔行楷" panose="02010800040101010101" charset="-122"/>
                <a:ea typeface="罗西钢笔行楷" panose="02010800040101010101" charset="-122"/>
              </a:rPr>
              <a:t>视口（</a:t>
            </a:r>
            <a:r>
              <a:rPr lang="en-US" altLang="zh-CN" b="1" dirty="0" smtClean="0">
                <a:solidFill>
                  <a:srgbClr val="55463D"/>
                </a:solidFill>
                <a:latin typeface="罗西钢笔行楷" panose="02010800040101010101" charset="-122"/>
                <a:ea typeface="罗西钢笔行楷" panose="02010800040101010101" charset="-122"/>
              </a:rPr>
              <a:t>viewport</a:t>
            </a:r>
            <a:r>
              <a:rPr lang="zh-CN" altLang="en-US" b="1" dirty="0" smtClean="0">
                <a:solidFill>
                  <a:srgbClr val="55463D"/>
                </a:solidFill>
                <a:latin typeface="罗西钢笔行楷" panose="02010800040101010101" charset="-122"/>
                <a:ea typeface="罗西钢笔行楷" panose="02010800040101010101" charset="-122"/>
              </a:rPr>
              <a:t>）</a:t>
            </a:r>
            <a:endParaRPr lang="zh-CN" altLang="en-US" b="1" dirty="0">
              <a:solidFill>
                <a:srgbClr val="55463D"/>
              </a:solidFill>
              <a:latin typeface="罗西钢笔行楷" panose="02010800040101010101" charset="-122"/>
              <a:ea typeface="罗西钢笔行楷" panose="02010800040101010101" charset="-122"/>
            </a:endParaRPr>
          </a:p>
        </p:txBody>
      </p:sp>
      <p:pic>
        <p:nvPicPr>
          <p:cNvPr id="24" name="图片 23" descr="树枝"/>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7315" y="-313690"/>
            <a:ext cx="1713230" cy="1844040"/>
          </a:xfrm>
          <a:prstGeom prst="rect">
            <a:avLst/>
          </a:prstGeom>
        </p:spPr>
      </p:pic>
      <p:cxnSp>
        <p:nvCxnSpPr>
          <p:cNvPr id="14" name="直接连接符 13"/>
          <p:cNvCxnSpPr/>
          <p:nvPr/>
        </p:nvCxnSpPr>
        <p:spPr>
          <a:xfrm>
            <a:off x="3784600" y="1862455"/>
            <a:ext cx="0" cy="4069080"/>
          </a:xfrm>
          <a:prstGeom prst="line">
            <a:avLst/>
          </a:prstGeom>
          <a:ln w="12700">
            <a:solidFill>
              <a:srgbClr val="55463D"/>
            </a:solidFill>
          </a:ln>
        </p:spPr>
        <p:style>
          <a:lnRef idx="1">
            <a:schemeClr val="accent1"/>
          </a:lnRef>
          <a:fillRef idx="0">
            <a:schemeClr val="accent1"/>
          </a:fillRef>
          <a:effectRef idx="0">
            <a:schemeClr val="accent1"/>
          </a:effectRef>
          <a:fontRef idx="minor">
            <a:schemeClr val="tx1"/>
          </a:fontRef>
        </p:style>
      </p:cxnSp>
      <p:sp>
        <p:nvSpPr>
          <p:cNvPr id="16" name="TextBox 24"/>
          <p:cNvSpPr txBox="1"/>
          <p:nvPr/>
        </p:nvSpPr>
        <p:spPr>
          <a:xfrm>
            <a:off x="1794698" y="1862455"/>
            <a:ext cx="1011816" cy="338554"/>
          </a:xfrm>
          <a:prstGeom prst="rect">
            <a:avLst/>
          </a:prstGeom>
          <a:noFill/>
        </p:spPr>
        <p:txBody>
          <a:bodyPr wrap="none" rtlCol="0">
            <a:spAutoFit/>
          </a:bodyPr>
          <a:lstStyle/>
          <a:p>
            <a:pPr algn="ctr"/>
            <a:r>
              <a:rPr lang="zh-CN" altLang="en-US" sz="1600" b="1" dirty="0">
                <a:solidFill>
                  <a:schemeClr val="tx1">
                    <a:lumMod val="65000"/>
                    <a:lumOff val="35000"/>
                  </a:schemeClr>
                </a:solidFill>
                <a:latin typeface="罗西钢笔行楷" panose="02010800040101010101" charset="-122"/>
                <a:ea typeface="罗西钢笔行楷" panose="02010800040101010101" charset="-122"/>
              </a:rPr>
              <a:t>视觉</a:t>
            </a:r>
            <a:r>
              <a:rPr lang="zh-CN" altLang="en-US" sz="1600" b="1" dirty="0" smtClean="0">
                <a:solidFill>
                  <a:schemeClr val="tx1">
                    <a:lumMod val="65000"/>
                    <a:lumOff val="35000"/>
                  </a:schemeClr>
                </a:solidFill>
                <a:latin typeface="罗西钢笔行楷" panose="02010800040101010101" charset="-122"/>
                <a:ea typeface="罗西钢笔行楷" panose="02010800040101010101" charset="-122"/>
              </a:rPr>
              <a:t>视口</a:t>
            </a:r>
            <a:endParaRPr lang="zh-CN" altLang="en-US" sz="1600" b="1" dirty="0">
              <a:solidFill>
                <a:schemeClr val="tx1">
                  <a:lumMod val="65000"/>
                  <a:lumOff val="35000"/>
                </a:schemeClr>
              </a:solidFill>
              <a:latin typeface="罗西钢笔行楷" panose="02010800040101010101" charset="-122"/>
              <a:ea typeface="罗西钢笔行楷" panose="02010800040101010101" charset="-122"/>
            </a:endParaRPr>
          </a:p>
        </p:txBody>
      </p:sp>
      <p:sp>
        <p:nvSpPr>
          <p:cNvPr id="4" name="TextBox 3"/>
          <p:cNvSpPr txBox="1"/>
          <p:nvPr/>
        </p:nvSpPr>
        <p:spPr>
          <a:xfrm>
            <a:off x="369277" y="2365131"/>
            <a:ext cx="3297115" cy="2862322"/>
          </a:xfrm>
          <a:prstGeom prst="rect">
            <a:avLst/>
          </a:prstGeom>
          <a:noFill/>
        </p:spPr>
        <p:txBody>
          <a:bodyPr wrap="square" rtlCol="0">
            <a:spAutoFit/>
          </a:bodyPr>
          <a:lstStyle/>
          <a:p>
            <a:r>
              <a:rPr lang="zh-CN" altLang="en-US" dirty="0" smtClean="0"/>
              <a:t>        视觉</a:t>
            </a:r>
            <a:r>
              <a:rPr lang="zh-CN" altLang="en-US" dirty="0"/>
              <a:t>视口是用户正在看到的网站的区域。用户可以通过缩放来操作视觉视口，同时不会影响布局视口。布局视口还是保持在原来的宽度</a:t>
            </a:r>
            <a:r>
              <a:rPr lang="zh-CN" altLang="en-US" dirty="0" smtClean="0"/>
              <a:t>。</a:t>
            </a:r>
            <a:endParaRPr lang="en-US" altLang="zh-CN" dirty="0" smtClean="0"/>
          </a:p>
          <a:p>
            <a:r>
              <a:rPr lang="zh-CN" altLang="en-US" dirty="0" smtClean="0"/>
              <a:t>        如右图</a:t>
            </a:r>
            <a:r>
              <a:rPr lang="zh-CN" altLang="en-US" dirty="0"/>
              <a:t>，红色箭头之间的区域就是视觉视口的区域。它和设备的屏幕一样宽，并且它的</a:t>
            </a:r>
            <a:r>
              <a:rPr lang="en-US" altLang="zh-CN" dirty="0"/>
              <a:t>CSS</a:t>
            </a:r>
            <a:r>
              <a:rPr lang="zh-CN" altLang="en-US" dirty="0"/>
              <a:t>像素的数量会随着用户缩放而改变。</a:t>
            </a:r>
          </a:p>
        </p:txBody>
      </p:sp>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09355" y="1862455"/>
            <a:ext cx="5248275" cy="3886200"/>
          </a:xfrm>
          <a:prstGeom prst="rect">
            <a:avLst/>
          </a:prstGeom>
        </p:spPr>
      </p:pic>
    </p:spTree>
    <p:extLst>
      <p:ext uri="{BB962C8B-B14F-4D97-AF65-F5344CB8AC3E}">
        <p14:creationId xmlns:p14="http://schemas.microsoft.com/office/powerpoint/2010/main" val="38079164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500"/>
                                        <p:tgtEl>
                                          <p:spTgt spid="24"/>
                                        </p:tgtEl>
                                      </p:cBhvr>
                                    </p:animEffect>
                                  </p:childTnLst>
                                </p:cTn>
                              </p:par>
                            </p:childTnLst>
                          </p:cTn>
                        </p:par>
                        <p:par>
                          <p:cTn id="8" fill="hold">
                            <p:stCondLst>
                              <p:cond delay="500"/>
                            </p:stCondLst>
                            <p:childTnLst>
                              <p:par>
                                <p:cTn id="9" presetID="14" presetClass="entr" presetSubtype="5"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randombar(vertical)">
                                      <p:cBhvr>
                                        <p:cTn id="11" dur="500"/>
                                        <p:tgtEl>
                                          <p:spTgt spid="2"/>
                                        </p:tgtEl>
                                      </p:cBhvr>
                                    </p:animEffect>
                                  </p:childTnLst>
                                </p:cTn>
                              </p:par>
                              <p:par>
                                <p:cTn id="12" presetID="12" presetClass="entr" presetSubtype="4" fill="hold" grpId="0" nodeType="with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additive="base">
                                        <p:cTn id="14" dur="500"/>
                                        <p:tgtEl>
                                          <p:spTgt spid="3"/>
                                        </p:tgtEl>
                                        <p:attrNameLst>
                                          <p:attrName>ppt_y</p:attrName>
                                        </p:attrNameLst>
                                      </p:cBhvr>
                                      <p:tavLst>
                                        <p:tav tm="0">
                                          <p:val>
                                            <p:strVal val="#ppt_y+#ppt_h*1.125000"/>
                                          </p:val>
                                        </p:tav>
                                        <p:tav tm="100000">
                                          <p:val>
                                            <p:strVal val="#ppt_y"/>
                                          </p:val>
                                        </p:tav>
                                      </p:tavLst>
                                    </p:anim>
                                    <p:animEffect transition="in" filter="wipe(up)">
                                      <p:cBhvr>
                                        <p:cTn id="15" dur="500"/>
                                        <p:tgtEl>
                                          <p:spTgt spid="3"/>
                                        </p:tgtEl>
                                      </p:cBhvr>
                                    </p:animEffect>
                                  </p:childTnLst>
                                </p:cTn>
                              </p:par>
                            </p:childTnLst>
                          </p:cTn>
                        </p:par>
                        <p:par>
                          <p:cTn id="16" fill="hold">
                            <p:stCondLst>
                              <p:cond delay="1000"/>
                            </p:stCondLst>
                            <p:childTnLst>
                              <p:par>
                                <p:cTn id="17" presetID="22" presetClass="entr" presetSubtype="8" fill="hold" grpId="0" nodeType="after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wipe(left)">
                                      <p:cBhvr>
                                        <p:cTn id="19" dur="500"/>
                                        <p:tgtEl>
                                          <p:spTgt spid="16"/>
                                        </p:tgtEl>
                                      </p:cBhvr>
                                    </p:animEffect>
                                  </p:childTnLst>
                                </p:cTn>
                              </p:par>
                            </p:childTnLst>
                          </p:cTn>
                        </p:par>
                        <p:par>
                          <p:cTn id="20" fill="hold">
                            <p:stCondLst>
                              <p:cond delay="1500"/>
                            </p:stCondLst>
                            <p:childTnLst>
                              <p:par>
                                <p:cTn id="21" presetID="22" presetClass="entr" presetSubtype="1" fill="hold" nodeType="after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wipe(up)">
                                      <p:cBhvr>
                                        <p:cTn id="23" dur="500"/>
                                        <p:tgtEl>
                                          <p:spTgt spid="14"/>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grpId="0" nodeType="click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wipe(down)">
                                      <p:cBhvr>
                                        <p:cTn id="28" dur="500"/>
                                        <p:tgtEl>
                                          <p:spTgt spid="4"/>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nodeType="click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wipe(down)">
                                      <p:cBhvr>
                                        <p:cTn id="3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6" grpId="0"/>
      <p:bldP spid="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未标题-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308475" y="429260"/>
            <a:ext cx="3445510" cy="643890"/>
          </a:xfrm>
          <a:prstGeom prst="rect">
            <a:avLst/>
          </a:prstGeom>
        </p:spPr>
      </p:pic>
      <p:sp>
        <p:nvSpPr>
          <p:cNvPr id="3" name="文本框 2"/>
          <p:cNvSpPr txBox="1"/>
          <p:nvPr/>
        </p:nvSpPr>
        <p:spPr>
          <a:xfrm>
            <a:off x="5039360" y="568325"/>
            <a:ext cx="2600960" cy="365760"/>
          </a:xfrm>
          <a:prstGeom prst="rect">
            <a:avLst/>
          </a:prstGeom>
          <a:noFill/>
        </p:spPr>
        <p:txBody>
          <a:bodyPr wrap="square" rtlCol="0">
            <a:spAutoFit/>
          </a:bodyPr>
          <a:lstStyle/>
          <a:p>
            <a:r>
              <a:rPr lang="zh-CN" altLang="en-US" b="1" dirty="0" smtClean="0">
                <a:solidFill>
                  <a:srgbClr val="55463D"/>
                </a:solidFill>
                <a:latin typeface="罗西钢笔行楷" panose="02010800040101010101" charset="-122"/>
                <a:ea typeface="罗西钢笔行楷" panose="02010800040101010101" charset="-122"/>
              </a:rPr>
              <a:t>视口（</a:t>
            </a:r>
            <a:r>
              <a:rPr lang="en-US" altLang="zh-CN" b="1" dirty="0" smtClean="0">
                <a:solidFill>
                  <a:srgbClr val="55463D"/>
                </a:solidFill>
                <a:latin typeface="罗西钢笔行楷" panose="02010800040101010101" charset="-122"/>
                <a:ea typeface="罗西钢笔行楷" panose="02010800040101010101" charset="-122"/>
              </a:rPr>
              <a:t>viewport</a:t>
            </a:r>
            <a:r>
              <a:rPr lang="zh-CN" altLang="en-US" b="1" dirty="0" smtClean="0">
                <a:solidFill>
                  <a:srgbClr val="55463D"/>
                </a:solidFill>
                <a:latin typeface="罗西钢笔行楷" panose="02010800040101010101" charset="-122"/>
                <a:ea typeface="罗西钢笔行楷" panose="02010800040101010101" charset="-122"/>
              </a:rPr>
              <a:t>）</a:t>
            </a:r>
            <a:endParaRPr lang="zh-CN" altLang="en-US" b="1" dirty="0">
              <a:solidFill>
                <a:srgbClr val="55463D"/>
              </a:solidFill>
              <a:latin typeface="罗西钢笔行楷" panose="02010800040101010101" charset="-122"/>
              <a:ea typeface="罗西钢笔行楷" panose="02010800040101010101" charset="-122"/>
            </a:endParaRPr>
          </a:p>
        </p:txBody>
      </p:sp>
      <p:pic>
        <p:nvPicPr>
          <p:cNvPr id="24" name="图片 23" descr="树枝"/>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7315" y="-313690"/>
            <a:ext cx="1713230" cy="1844040"/>
          </a:xfrm>
          <a:prstGeom prst="rect">
            <a:avLst/>
          </a:prstGeom>
        </p:spPr>
      </p:pic>
      <p:cxnSp>
        <p:nvCxnSpPr>
          <p:cNvPr id="14" name="直接连接符 13"/>
          <p:cNvCxnSpPr/>
          <p:nvPr/>
        </p:nvCxnSpPr>
        <p:spPr>
          <a:xfrm>
            <a:off x="3784600" y="1862455"/>
            <a:ext cx="0" cy="4069080"/>
          </a:xfrm>
          <a:prstGeom prst="line">
            <a:avLst/>
          </a:prstGeom>
          <a:ln w="12700">
            <a:solidFill>
              <a:srgbClr val="55463D"/>
            </a:solidFill>
          </a:ln>
        </p:spPr>
        <p:style>
          <a:lnRef idx="1">
            <a:schemeClr val="accent1"/>
          </a:lnRef>
          <a:fillRef idx="0">
            <a:schemeClr val="accent1"/>
          </a:fillRef>
          <a:effectRef idx="0">
            <a:schemeClr val="accent1"/>
          </a:effectRef>
          <a:fontRef idx="minor">
            <a:schemeClr val="tx1"/>
          </a:fontRef>
        </p:style>
      </p:cxnSp>
      <p:sp>
        <p:nvSpPr>
          <p:cNvPr id="16" name="TextBox 24"/>
          <p:cNvSpPr txBox="1"/>
          <p:nvPr/>
        </p:nvSpPr>
        <p:spPr>
          <a:xfrm>
            <a:off x="1794698" y="1862455"/>
            <a:ext cx="1011816" cy="338554"/>
          </a:xfrm>
          <a:prstGeom prst="rect">
            <a:avLst/>
          </a:prstGeom>
          <a:noFill/>
        </p:spPr>
        <p:txBody>
          <a:bodyPr wrap="none" rtlCol="0">
            <a:spAutoFit/>
          </a:bodyPr>
          <a:lstStyle/>
          <a:p>
            <a:pPr algn="ctr"/>
            <a:r>
              <a:rPr lang="zh-CN" altLang="en-US" sz="1600" b="1" dirty="0" smtClean="0">
                <a:solidFill>
                  <a:schemeClr val="tx1">
                    <a:lumMod val="65000"/>
                    <a:lumOff val="35000"/>
                  </a:schemeClr>
                </a:solidFill>
                <a:latin typeface="罗西钢笔行楷" panose="02010800040101010101" charset="-122"/>
                <a:ea typeface="罗西钢笔行楷" panose="02010800040101010101" charset="-122"/>
              </a:rPr>
              <a:t>理想视口</a:t>
            </a:r>
            <a:endParaRPr lang="zh-CN" altLang="en-US" sz="1600" b="1" dirty="0">
              <a:solidFill>
                <a:schemeClr val="tx1">
                  <a:lumMod val="65000"/>
                  <a:lumOff val="35000"/>
                </a:schemeClr>
              </a:solidFill>
              <a:latin typeface="罗西钢笔行楷" panose="02010800040101010101" charset="-122"/>
              <a:ea typeface="罗西钢笔行楷" panose="02010800040101010101" charset="-122"/>
            </a:endParaRPr>
          </a:p>
        </p:txBody>
      </p:sp>
      <p:sp>
        <p:nvSpPr>
          <p:cNvPr id="4" name="TextBox 3"/>
          <p:cNvSpPr txBox="1"/>
          <p:nvPr/>
        </p:nvSpPr>
        <p:spPr>
          <a:xfrm>
            <a:off x="369277" y="2365131"/>
            <a:ext cx="3297115" cy="3416320"/>
          </a:xfrm>
          <a:prstGeom prst="rect">
            <a:avLst/>
          </a:prstGeom>
          <a:noFill/>
        </p:spPr>
        <p:txBody>
          <a:bodyPr wrap="square" rtlCol="0">
            <a:spAutoFit/>
          </a:bodyPr>
          <a:lstStyle/>
          <a:p>
            <a:r>
              <a:rPr lang="zh-CN" altLang="en-US" dirty="0" smtClean="0"/>
              <a:t>        布局</a:t>
            </a:r>
            <a:r>
              <a:rPr lang="zh-CN" altLang="en-US" dirty="0"/>
              <a:t>视口的默认宽度并不是一个理想的宽度。显然用户希望在进入页面时可以不需要缩放就可以有一个理想的浏览和阅读尺寸。理想视口仍是为移动端设备准备的。只有手动添加</a:t>
            </a:r>
            <a:r>
              <a:rPr lang="en-US" altLang="zh-CN" dirty="0"/>
              <a:t>meta</a:t>
            </a:r>
            <a:r>
              <a:rPr lang="zh-CN" altLang="en-US" dirty="0"/>
              <a:t>视口标签方才生效。如果没有</a:t>
            </a:r>
            <a:r>
              <a:rPr lang="en-US" altLang="zh-CN" dirty="0"/>
              <a:t>meta</a:t>
            </a:r>
            <a:r>
              <a:rPr lang="zh-CN" altLang="en-US" dirty="0"/>
              <a:t>视口标签，那么布局将会维持它的默认宽度</a:t>
            </a:r>
            <a:r>
              <a:rPr lang="zh-CN" altLang="en-US" dirty="0" smtClean="0"/>
              <a:t>。</a:t>
            </a:r>
            <a:endParaRPr lang="zh-CN" altLang="en-US" dirty="0"/>
          </a:p>
          <a:p>
            <a:r>
              <a:rPr lang="zh-CN" altLang="en-US" dirty="0" smtClean="0"/>
              <a:t>        如下</a:t>
            </a:r>
            <a:r>
              <a:rPr lang="zh-CN" altLang="en-US" dirty="0"/>
              <a:t>代码，告诉浏览器，布局视口的宽度应该与理想视口的宽度一致。</a:t>
            </a:r>
          </a:p>
        </p:txBody>
      </p:sp>
      <p:sp>
        <p:nvSpPr>
          <p:cNvPr id="5" name="TextBox 4"/>
          <p:cNvSpPr txBox="1"/>
          <p:nvPr/>
        </p:nvSpPr>
        <p:spPr>
          <a:xfrm>
            <a:off x="3886200" y="1862455"/>
            <a:ext cx="8001000" cy="646331"/>
          </a:xfrm>
          <a:prstGeom prst="rect">
            <a:avLst/>
          </a:prstGeom>
          <a:noFill/>
        </p:spPr>
        <p:txBody>
          <a:bodyPr wrap="square" rtlCol="0">
            <a:spAutoFit/>
          </a:bodyPr>
          <a:lstStyle/>
          <a:p>
            <a:r>
              <a:rPr lang="en-US" altLang="zh-CN" dirty="0"/>
              <a:t>&lt;meta id="viewport" name="viewport" content="width=device-width; initial-scale=1/DPR; minimum-scale=1/DPR;   </a:t>
            </a:r>
            <a:r>
              <a:rPr lang="en-US" altLang="zh-CN" dirty="0" smtClean="0"/>
              <a:t>maximum-scale=1/DRP;"&gt;</a:t>
            </a:r>
            <a:endParaRPr lang="zh-CN" altLang="en-US" dirty="0"/>
          </a:p>
        </p:txBody>
      </p:sp>
      <p:sp>
        <p:nvSpPr>
          <p:cNvPr id="7" name="TextBox 6"/>
          <p:cNvSpPr txBox="1"/>
          <p:nvPr/>
        </p:nvSpPr>
        <p:spPr>
          <a:xfrm>
            <a:off x="3991708" y="2734408"/>
            <a:ext cx="7658100" cy="2585323"/>
          </a:xfrm>
          <a:prstGeom prst="rect">
            <a:avLst/>
          </a:prstGeom>
          <a:noFill/>
        </p:spPr>
        <p:txBody>
          <a:bodyPr wrap="square" rtlCol="0">
            <a:spAutoFit/>
          </a:bodyPr>
          <a:lstStyle/>
          <a:p>
            <a:r>
              <a:rPr lang="en-US" altLang="zh-CN" dirty="0"/>
              <a:t>content="width=device-width</a:t>
            </a:r>
            <a:r>
              <a:rPr lang="zh-CN" altLang="en-US" dirty="0"/>
              <a:t>：指定手机浏览器显示的页面宽度刚好符合理想视口的宽度</a:t>
            </a:r>
            <a:r>
              <a:rPr lang="zh-CN" altLang="en-US" dirty="0" smtClean="0"/>
              <a:t>。</a:t>
            </a:r>
            <a:endParaRPr lang="en-US" altLang="zh-CN" dirty="0" smtClean="0"/>
          </a:p>
          <a:p>
            <a:r>
              <a:rPr lang="en-US" altLang="zh-CN" dirty="0" smtClean="0"/>
              <a:t>Device-width</a:t>
            </a:r>
            <a:r>
              <a:rPr lang="zh-CN" altLang="en-US" dirty="0"/>
              <a:t>：设备屏幕宽度，就是理想视口宽度。由手机厂商根据手机分辨率和自定义</a:t>
            </a:r>
            <a:r>
              <a:rPr lang="en-US" altLang="zh-CN" dirty="0"/>
              <a:t>DPR</a:t>
            </a:r>
            <a:r>
              <a:rPr lang="zh-CN" altLang="en-US" dirty="0"/>
              <a:t>算出，在手机出厂里就设置好的</a:t>
            </a:r>
            <a:r>
              <a:rPr lang="zh-CN" altLang="en-US" dirty="0" smtClean="0"/>
              <a:t>。</a:t>
            </a:r>
            <a:endParaRPr lang="zh-CN" altLang="en-US" dirty="0"/>
          </a:p>
          <a:p>
            <a:r>
              <a:rPr lang="en-US" altLang="zh-CN" dirty="0"/>
              <a:t>initial-scale=1/DPR</a:t>
            </a:r>
            <a:r>
              <a:rPr lang="zh-CN" altLang="en-US" dirty="0"/>
              <a:t>：由于我们在页面代码中书写的像素值都是布局视图中手机的物理像素值大小，所以需要对页面进行初始化缩小</a:t>
            </a:r>
            <a:r>
              <a:rPr lang="en-US" altLang="zh-CN" dirty="0"/>
              <a:t>1/DPR</a:t>
            </a:r>
            <a:r>
              <a:rPr lang="zh-CN" altLang="en-US" dirty="0"/>
              <a:t>倍</a:t>
            </a:r>
            <a:r>
              <a:rPr lang="zh-CN" altLang="en-US" dirty="0" smtClean="0"/>
              <a:t>。</a:t>
            </a:r>
            <a:endParaRPr lang="zh-CN" altLang="en-US" dirty="0"/>
          </a:p>
          <a:p>
            <a:r>
              <a:rPr lang="en-US" altLang="zh-CN" dirty="0"/>
              <a:t>minimum-scale=1/DPR; </a:t>
            </a:r>
            <a:r>
              <a:rPr lang="en-US" altLang="zh-CN" dirty="0" smtClean="0"/>
              <a:t>maximum-scale=1/DRP;" </a:t>
            </a:r>
            <a:r>
              <a:rPr lang="zh-CN" altLang="en-US" dirty="0"/>
              <a:t>是指定理想视口下页面能被最大的缩放、最小的缩放、以及是否允许用户缩放进行设置。前两项是允许用户操作视觉视口的最大和最小缩放。</a:t>
            </a:r>
          </a:p>
        </p:txBody>
      </p:sp>
    </p:spTree>
    <p:extLst>
      <p:ext uri="{BB962C8B-B14F-4D97-AF65-F5344CB8AC3E}">
        <p14:creationId xmlns:p14="http://schemas.microsoft.com/office/powerpoint/2010/main" val="38079164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500"/>
                                        <p:tgtEl>
                                          <p:spTgt spid="24"/>
                                        </p:tgtEl>
                                      </p:cBhvr>
                                    </p:animEffect>
                                  </p:childTnLst>
                                </p:cTn>
                              </p:par>
                            </p:childTnLst>
                          </p:cTn>
                        </p:par>
                        <p:par>
                          <p:cTn id="8" fill="hold">
                            <p:stCondLst>
                              <p:cond delay="500"/>
                            </p:stCondLst>
                            <p:childTnLst>
                              <p:par>
                                <p:cTn id="9" presetID="14" presetClass="entr" presetSubtype="5"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randombar(vertical)">
                                      <p:cBhvr>
                                        <p:cTn id="11" dur="500"/>
                                        <p:tgtEl>
                                          <p:spTgt spid="2"/>
                                        </p:tgtEl>
                                      </p:cBhvr>
                                    </p:animEffect>
                                  </p:childTnLst>
                                </p:cTn>
                              </p:par>
                              <p:par>
                                <p:cTn id="12" presetID="12" presetClass="entr" presetSubtype="4" fill="hold" grpId="0" nodeType="with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additive="base">
                                        <p:cTn id="14" dur="500"/>
                                        <p:tgtEl>
                                          <p:spTgt spid="3"/>
                                        </p:tgtEl>
                                        <p:attrNameLst>
                                          <p:attrName>ppt_y</p:attrName>
                                        </p:attrNameLst>
                                      </p:cBhvr>
                                      <p:tavLst>
                                        <p:tav tm="0">
                                          <p:val>
                                            <p:strVal val="#ppt_y+#ppt_h*1.125000"/>
                                          </p:val>
                                        </p:tav>
                                        <p:tav tm="100000">
                                          <p:val>
                                            <p:strVal val="#ppt_y"/>
                                          </p:val>
                                        </p:tav>
                                      </p:tavLst>
                                    </p:anim>
                                    <p:animEffect transition="in" filter="wipe(up)">
                                      <p:cBhvr>
                                        <p:cTn id="15" dur="500"/>
                                        <p:tgtEl>
                                          <p:spTgt spid="3"/>
                                        </p:tgtEl>
                                      </p:cBhvr>
                                    </p:animEffect>
                                  </p:childTnLst>
                                </p:cTn>
                              </p:par>
                            </p:childTnLst>
                          </p:cTn>
                        </p:par>
                        <p:par>
                          <p:cTn id="16" fill="hold">
                            <p:stCondLst>
                              <p:cond delay="1000"/>
                            </p:stCondLst>
                            <p:childTnLst>
                              <p:par>
                                <p:cTn id="17" presetID="22" presetClass="entr" presetSubtype="8" fill="hold" grpId="0" nodeType="after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wipe(left)">
                                      <p:cBhvr>
                                        <p:cTn id="19" dur="500"/>
                                        <p:tgtEl>
                                          <p:spTgt spid="16"/>
                                        </p:tgtEl>
                                      </p:cBhvr>
                                    </p:animEffect>
                                  </p:childTnLst>
                                </p:cTn>
                              </p:par>
                            </p:childTnLst>
                          </p:cTn>
                        </p:par>
                        <p:par>
                          <p:cTn id="20" fill="hold">
                            <p:stCondLst>
                              <p:cond delay="1500"/>
                            </p:stCondLst>
                            <p:childTnLst>
                              <p:par>
                                <p:cTn id="21" presetID="22" presetClass="entr" presetSubtype="1" fill="hold" nodeType="after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wipe(up)">
                                      <p:cBhvr>
                                        <p:cTn id="23" dur="500"/>
                                        <p:tgtEl>
                                          <p:spTgt spid="14"/>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grpId="0" nodeType="click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wipe(down)">
                                      <p:cBhvr>
                                        <p:cTn id="28" dur="500"/>
                                        <p:tgtEl>
                                          <p:spTgt spid="4"/>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grpId="0" nodeType="click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wipe(down)">
                                      <p:cBhvr>
                                        <p:cTn id="33" dur="500"/>
                                        <p:tgtEl>
                                          <p:spTgt spid="5"/>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4" fill="hold" grpId="0" nodeType="clickEffect">
                                  <p:stCondLst>
                                    <p:cond delay="0"/>
                                  </p:stCondLst>
                                  <p:childTnLst>
                                    <p:set>
                                      <p:cBhvr>
                                        <p:cTn id="37" dur="1" fill="hold">
                                          <p:stCondLst>
                                            <p:cond delay="0"/>
                                          </p:stCondLst>
                                        </p:cTn>
                                        <p:tgtEl>
                                          <p:spTgt spid="7"/>
                                        </p:tgtEl>
                                        <p:attrNameLst>
                                          <p:attrName>style.visibility</p:attrName>
                                        </p:attrNameLst>
                                      </p:cBhvr>
                                      <p:to>
                                        <p:strVal val="visible"/>
                                      </p:to>
                                    </p:set>
                                    <p:animEffect transition="in" filter="wipe(down)">
                                      <p:cBhvr>
                                        <p:cTn id="3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6" grpId="0"/>
      <p:bldP spid="4" grpId="0"/>
      <p:bldP spid="5" grpId="0"/>
      <p:bldP spid="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未标题-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308475" y="429260"/>
            <a:ext cx="3445510" cy="643890"/>
          </a:xfrm>
          <a:prstGeom prst="rect">
            <a:avLst/>
          </a:prstGeom>
        </p:spPr>
      </p:pic>
      <p:sp>
        <p:nvSpPr>
          <p:cNvPr id="3" name="文本框 2"/>
          <p:cNvSpPr txBox="1"/>
          <p:nvPr/>
        </p:nvSpPr>
        <p:spPr>
          <a:xfrm>
            <a:off x="5039360" y="568325"/>
            <a:ext cx="2600960" cy="365760"/>
          </a:xfrm>
          <a:prstGeom prst="rect">
            <a:avLst/>
          </a:prstGeom>
          <a:noFill/>
        </p:spPr>
        <p:txBody>
          <a:bodyPr wrap="square" rtlCol="0">
            <a:spAutoFit/>
          </a:bodyPr>
          <a:lstStyle/>
          <a:p>
            <a:r>
              <a:rPr lang="zh-CN" altLang="en-US" b="1" dirty="0" smtClean="0">
                <a:solidFill>
                  <a:srgbClr val="55463D"/>
                </a:solidFill>
                <a:latin typeface="罗西钢笔行楷" panose="02010800040101010101" charset="-122"/>
                <a:ea typeface="罗西钢笔行楷" panose="02010800040101010101" charset="-122"/>
              </a:rPr>
              <a:t>响应式布局</a:t>
            </a:r>
            <a:endParaRPr lang="zh-CN" altLang="en-US" b="1" dirty="0">
              <a:solidFill>
                <a:srgbClr val="55463D"/>
              </a:solidFill>
              <a:latin typeface="罗西钢笔行楷" panose="02010800040101010101" charset="-122"/>
              <a:ea typeface="罗西钢笔行楷" panose="02010800040101010101" charset="-122"/>
            </a:endParaRPr>
          </a:p>
        </p:txBody>
      </p:sp>
      <p:pic>
        <p:nvPicPr>
          <p:cNvPr id="24" name="图片 23" descr="树枝"/>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7315" y="-313690"/>
            <a:ext cx="1713230" cy="1844040"/>
          </a:xfrm>
          <a:prstGeom prst="rect">
            <a:avLst/>
          </a:prstGeom>
        </p:spPr>
      </p:pic>
      <p:cxnSp>
        <p:nvCxnSpPr>
          <p:cNvPr id="14" name="直接连接符 13"/>
          <p:cNvCxnSpPr/>
          <p:nvPr/>
        </p:nvCxnSpPr>
        <p:spPr>
          <a:xfrm>
            <a:off x="3951654" y="1862455"/>
            <a:ext cx="0" cy="4069080"/>
          </a:xfrm>
          <a:prstGeom prst="line">
            <a:avLst/>
          </a:prstGeom>
          <a:ln w="12700">
            <a:solidFill>
              <a:srgbClr val="55463D"/>
            </a:solidFill>
          </a:ln>
        </p:spPr>
        <p:style>
          <a:lnRef idx="1">
            <a:schemeClr val="accent1"/>
          </a:lnRef>
          <a:fillRef idx="0">
            <a:schemeClr val="accent1"/>
          </a:fillRef>
          <a:effectRef idx="0">
            <a:schemeClr val="accent1"/>
          </a:effectRef>
          <a:fontRef idx="minor">
            <a:schemeClr val="tx1"/>
          </a:fontRef>
        </p:style>
      </p:cxnSp>
      <p:sp>
        <p:nvSpPr>
          <p:cNvPr id="16" name="TextBox 24"/>
          <p:cNvSpPr txBox="1"/>
          <p:nvPr/>
        </p:nvSpPr>
        <p:spPr>
          <a:xfrm>
            <a:off x="1324430" y="1860941"/>
            <a:ext cx="1428596" cy="338554"/>
          </a:xfrm>
          <a:prstGeom prst="rect">
            <a:avLst/>
          </a:prstGeom>
          <a:noFill/>
        </p:spPr>
        <p:txBody>
          <a:bodyPr wrap="none" rtlCol="0">
            <a:spAutoFit/>
          </a:bodyPr>
          <a:lstStyle/>
          <a:p>
            <a:pPr algn="ctr"/>
            <a:r>
              <a:rPr lang="zh-CN" altLang="en-US" sz="1600" b="1" dirty="0" smtClean="0">
                <a:solidFill>
                  <a:schemeClr val="tx1">
                    <a:lumMod val="65000"/>
                    <a:lumOff val="35000"/>
                  </a:schemeClr>
                </a:solidFill>
                <a:latin typeface="罗西钢笔行楷" panose="02010800040101010101" charset="-122"/>
                <a:ea typeface="罗西钢笔行楷" panose="02010800040101010101" charset="-122"/>
              </a:rPr>
              <a:t>设置</a:t>
            </a:r>
            <a:r>
              <a:rPr lang="en-US" altLang="zh-CN" sz="1600" b="1" dirty="0" smtClean="0">
                <a:solidFill>
                  <a:schemeClr val="tx1">
                    <a:lumMod val="65000"/>
                    <a:lumOff val="35000"/>
                  </a:schemeClr>
                </a:solidFill>
                <a:latin typeface="罗西钢笔行楷" panose="02010800040101010101" charset="-122"/>
                <a:ea typeface="罗西钢笔行楷" panose="02010800040101010101" charset="-122"/>
              </a:rPr>
              <a:t>meta</a:t>
            </a:r>
            <a:r>
              <a:rPr lang="zh-CN" altLang="en-US" sz="1600" b="1" dirty="0" smtClean="0">
                <a:solidFill>
                  <a:schemeClr val="tx1">
                    <a:lumMod val="65000"/>
                    <a:lumOff val="35000"/>
                  </a:schemeClr>
                </a:solidFill>
                <a:latin typeface="罗西钢笔行楷" panose="02010800040101010101" charset="-122"/>
                <a:ea typeface="罗西钢笔行楷" panose="02010800040101010101" charset="-122"/>
              </a:rPr>
              <a:t>标签</a:t>
            </a:r>
            <a:endParaRPr lang="zh-CN" altLang="en-US" sz="1600" b="1" dirty="0">
              <a:solidFill>
                <a:schemeClr val="tx1">
                  <a:lumMod val="65000"/>
                  <a:lumOff val="35000"/>
                </a:schemeClr>
              </a:solidFill>
              <a:latin typeface="罗西钢笔行楷" panose="02010800040101010101" charset="-122"/>
              <a:ea typeface="罗西钢笔行楷" panose="02010800040101010101" charset="-122"/>
            </a:endParaRPr>
          </a:p>
        </p:txBody>
      </p:sp>
      <p:sp>
        <p:nvSpPr>
          <p:cNvPr id="20" name="TextBox 24"/>
          <p:cNvSpPr txBox="1"/>
          <p:nvPr/>
        </p:nvSpPr>
        <p:spPr>
          <a:xfrm>
            <a:off x="3309" y="2627580"/>
            <a:ext cx="3918060" cy="338554"/>
          </a:xfrm>
          <a:prstGeom prst="rect">
            <a:avLst/>
          </a:prstGeom>
          <a:noFill/>
        </p:spPr>
        <p:txBody>
          <a:bodyPr wrap="none" rtlCol="0">
            <a:spAutoFit/>
          </a:bodyPr>
          <a:lstStyle/>
          <a:p>
            <a:pPr algn="ctr"/>
            <a:r>
              <a:rPr lang="zh-CN" altLang="en-US" sz="1600" b="1" dirty="0">
                <a:solidFill>
                  <a:schemeClr val="tx1">
                    <a:lumMod val="65000"/>
                    <a:lumOff val="35000"/>
                  </a:schemeClr>
                </a:solidFill>
                <a:latin typeface="罗西钢笔行楷" panose="02010800040101010101" charset="-122"/>
                <a:ea typeface="罗西钢笔行楷" panose="02010800040101010101" charset="-122"/>
              </a:rPr>
              <a:t>通过媒介查询来设置样式 </a:t>
            </a:r>
            <a:r>
              <a:rPr lang="en-US" altLang="zh-CN" sz="1600" b="1" dirty="0">
                <a:solidFill>
                  <a:schemeClr val="tx1">
                    <a:lumMod val="65000"/>
                    <a:lumOff val="35000"/>
                  </a:schemeClr>
                </a:solidFill>
                <a:latin typeface="罗西钢笔行楷" panose="02010800040101010101" charset="-122"/>
                <a:ea typeface="罗西钢笔行楷" panose="02010800040101010101" charset="-122"/>
              </a:rPr>
              <a:t>Media Queries</a:t>
            </a:r>
            <a:endParaRPr lang="zh-CN" altLang="en-US" sz="1600" b="1" dirty="0">
              <a:solidFill>
                <a:schemeClr val="tx1">
                  <a:lumMod val="65000"/>
                  <a:lumOff val="35000"/>
                </a:schemeClr>
              </a:solidFill>
              <a:latin typeface="罗西钢笔行楷" panose="02010800040101010101" charset="-122"/>
              <a:ea typeface="罗西钢笔行楷" panose="02010800040101010101" charset="-122"/>
            </a:endParaRPr>
          </a:p>
        </p:txBody>
      </p:sp>
      <p:sp>
        <p:nvSpPr>
          <p:cNvPr id="9" name="TextBox 8"/>
          <p:cNvSpPr txBox="1"/>
          <p:nvPr/>
        </p:nvSpPr>
        <p:spPr>
          <a:xfrm>
            <a:off x="3309" y="3134902"/>
            <a:ext cx="4070839" cy="646331"/>
          </a:xfrm>
          <a:prstGeom prst="rect">
            <a:avLst/>
          </a:prstGeom>
          <a:noFill/>
        </p:spPr>
        <p:txBody>
          <a:bodyPr wrap="square" rtlCol="0">
            <a:spAutoFit/>
          </a:bodyPr>
          <a:lstStyle/>
          <a:p>
            <a:r>
              <a:rPr lang="zh-CN" altLang="en-US" dirty="0" smtClean="0"/>
              <a:t>         根据</a:t>
            </a:r>
            <a:r>
              <a:rPr lang="zh-CN" altLang="en-US" dirty="0"/>
              <a:t>条件告诉浏览器如何为指定视图宽度渲染</a:t>
            </a:r>
            <a:r>
              <a:rPr lang="zh-CN" altLang="en-US" dirty="0" smtClean="0"/>
              <a:t>页面</a:t>
            </a:r>
            <a:endParaRPr lang="zh-CN" altLang="en-US" dirty="0"/>
          </a:p>
        </p:txBody>
      </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74148" y="1643990"/>
            <a:ext cx="4540396" cy="2771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TextBox 24"/>
          <p:cNvSpPr txBox="1"/>
          <p:nvPr/>
        </p:nvSpPr>
        <p:spPr>
          <a:xfrm>
            <a:off x="1042856" y="5097316"/>
            <a:ext cx="1838965" cy="338554"/>
          </a:xfrm>
          <a:prstGeom prst="rect">
            <a:avLst/>
          </a:prstGeom>
          <a:noFill/>
        </p:spPr>
        <p:txBody>
          <a:bodyPr wrap="none" rtlCol="0">
            <a:spAutoFit/>
          </a:bodyPr>
          <a:lstStyle/>
          <a:p>
            <a:pPr algn="ctr"/>
            <a:r>
              <a:rPr lang="zh-CN" altLang="en-US" sz="1600" b="1" dirty="0">
                <a:solidFill>
                  <a:schemeClr val="tx1">
                    <a:lumMod val="65000"/>
                    <a:lumOff val="35000"/>
                  </a:schemeClr>
                </a:solidFill>
                <a:latin typeface="罗西钢笔行楷" panose="02010800040101010101" charset="-122"/>
                <a:ea typeface="罗西钢笔行楷" panose="02010800040101010101" charset="-122"/>
              </a:rPr>
              <a:t>设置多种试图宽度</a:t>
            </a:r>
          </a:p>
        </p:txBody>
      </p:sp>
      <p:pic>
        <p:nvPicPr>
          <p:cNvPr id="102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48870" y="4757006"/>
            <a:ext cx="4791075" cy="1019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6916412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500"/>
                                        <p:tgtEl>
                                          <p:spTgt spid="24"/>
                                        </p:tgtEl>
                                      </p:cBhvr>
                                    </p:animEffect>
                                  </p:childTnLst>
                                </p:cTn>
                              </p:par>
                            </p:childTnLst>
                          </p:cTn>
                        </p:par>
                        <p:par>
                          <p:cTn id="8" fill="hold">
                            <p:stCondLst>
                              <p:cond delay="500"/>
                            </p:stCondLst>
                            <p:childTnLst>
                              <p:par>
                                <p:cTn id="9" presetID="14" presetClass="entr" presetSubtype="5"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randombar(vertical)">
                                      <p:cBhvr>
                                        <p:cTn id="11" dur="500"/>
                                        <p:tgtEl>
                                          <p:spTgt spid="2"/>
                                        </p:tgtEl>
                                      </p:cBhvr>
                                    </p:animEffect>
                                  </p:childTnLst>
                                </p:cTn>
                              </p:par>
                              <p:par>
                                <p:cTn id="12" presetID="12" presetClass="entr" presetSubtype="4" fill="hold" grpId="0" nodeType="with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additive="base">
                                        <p:cTn id="14" dur="500"/>
                                        <p:tgtEl>
                                          <p:spTgt spid="3"/>
                                        </p:tgtEl>
                                        <p:attrNameLst>
                                          <p:attrName>ppt_y</p:attrName>
                                        </p:attrNameLst>
                                      </p:cBhvr>
                                      <p:tavLst>
                                        <p:tav tm="0">
                                          <p:val>
                                            <p:strVal val="#ppt_y+#ppt_h*1.125000"/>
                                          </p:val>
                                        </p:tav>
                                        <p:tav tm="100000">
                                          <p:val>
                                            <p:strVal val="#ppt_y"/>
                                          </p:val>
                                        </p:tav>
                                      </p:tavLst>
                                    </p:anim>
                                    <p:animEffect transition="in" filter="wipe(up)">
                                      <p:cBhvr>
                                        <p:cTn id="15" dur="500"/>
                                        <p:tgtEl>
                                          <p:spTgt spid="3"/>
                                        </p:tgtEl>
                                      </p:cBhvr>
                                    </p:animEffect>
                                  </p:childTnLst>
                                </p:cTn>
                              </p:par>
                            </p:childTnLst>
                          </p:cTn>
                        </p:par>
                        <p:par>
                          <p:cTn id="16" fill="hold">
                            <p:stCondLst>
                              <p:cond delay="1000"/>
                            </p:stCondLst>
                            <p:childTnLst>
                              <p:par>
                                <p:cTn id="17" presetID="22" presetClass="entr" presetSubtype="8" fill="hold" grpId="0" nodeType="after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wipe(left)">
                                      <p:cBhvr>
                                        <p:cTn id="19" dur="500"/>
                                        <p:tgtEl>
                                          <p:spTgt spid="16"/>
                                        </p:tgtEl>
                                      </p:cBhvr>
                                    </p:animEffect>
                                  </p:childTnLst>
                                </p:cTn>
                              </p:par>
                            </p:childTnLst>
                          </p:cTn>
                        </p:par>
                        <p:par>
                          <p:cTn id="20" fill="hold">
                            <p:stCondLst>
                              <p:cond delay="1500"/>
                            </p:stCondLst>
                            <p:childTnLst>
                              <p:par>
                                <p:cTn id="21" presetID="22" presetClass="entr" presetSubtype="1" fill="hold" nodeType="after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wipe(up)">
                                      <p:cBhvr>
                                        <p:cTn id="23" dur="500"/>
                                        <p:tgtEl>
                                          <p:spTgt spid="14"/>
                                        </p:tgtEl>
                                      </p:cBhvr>
                                    </p:animEffect>
                                  </p:childTnLst>
                                </p:cTn>
                              </p:par>
                            </p:childTnLst>
                          </p:cTn>
                        </p:par>
                        <p:par>
                          <p:cTn id="24" fill="hold">
                            <p:stCondLst>
                              <p:cond delay="2000"/>
                            </p:stCondLst>
                            <p:childTnLst>
                              <p:par>
                                <p:cTn id="25" presetID="22" presetClass="entr" presetSubtype="8" fill="hold" grpId="0" nodeType="after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wipe(left)">
                                      <p:cBhvr>
                                        <p:cTn id="27" dur="500"/>
                                        <p:tgtEl>
                                          <p:spTgt spid="20"/>
                                        </p:tgtEl>
                                      </p:cBhvr>
                                    </p:animEffect>
                                  </p:childTnLst>
                                </p:cTn>
                              </p:par>
                            </p:childTnLst>
                          </p:cTn>
                        </p:par>
                        <p:par>
                          <p:cTn id="28" fill="hold">
                            <p:stCondLst>
                              <p:cond delay="2500"/>
                            </p:stCondLst>
                            <p:childTnLst>
                              <p:par>
                                <p:cTn id="29" presetID="22" presetClass="entr" presetSubtype="8" fill="hold" grpId="0" nodeType="after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wipe(left)">
                                      <p:cBhvr>
                                        <p:cTn id="31" dur="500"/>
                                        <p:tgtEl>
                                          <p:spTgt spid="17"/>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4" fill="hold" grpId="0" nodeType="clickEffect">
                                  <p:stCondLst>
                                    <p:cond delay="0"/>
                                  </p:stCondLst>
                                  <p:childTnLst>
                                    <p:set>
                                      <p:cBhvr>
                                        <p:cTn id="35" dur="1" fill="hold">
                                          <p:stCondLst>
                                            <p:cond delay="0"/>
                                          </p:stCondLst>
                                        </p:cTn>
                                        <p:tgtEl>
                                          <p:spTgt spid="9"/>
                                        </p:tgtEl>
                                        <p:attrNameLst>
                                          <p:attrName>style.visibility</p:attrName>
                                        </p:attrNameLst>
                                      </p:cBhvr>
                                      <p:to>
                                        <p:strVal val="visible"/>
                                      </p:to>
                                    </p:set>
                                    <p:animEffect transition="in" filter="wipe(down)">
                                      <p:cBhvr>
                                        <p:cTn id="36" dur="500"/>
                                        <p:tgtEl>
                                          <p:spTgt spid="9"/>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4" fill="hold" nodeType="clickEffect">
                                  <p:stCondLst>
                                    <p:cond delay="0"/>
                                  </p:stCondLst>
                                  <p:childTnLst>
                                    <p:set>
                                      <p:cBhvr>
                                        <p:cTn id="40" dur="1" fill="hold">
                                          <p:stCondLst>
                                            <p:cond delay="0"/>
                                          </p:stCondLst>
                                        </p:cTn>
                                        <p:tgtEl>
                                          <p:spTgt spid="1026"/>
                                        </p:tgtEl>
                                        <p:attrNameLst>
                                          <p:attrName>style.visibility</p:attrName>
                                        </p:attrNameLst>
                                      </p:cBhvr>
                                      <p:to>
                                        <p:strVal val="visible"/>
                                      </p:to>
                                    </p:set>
                                    <p:animEffect transition="in" filter="wipe(down)">
                                      <p:cBhvr>
                                        <p:cTn id="41" dur="500"/>
                                        <p:tgtEl>
                                          <p:spTgt spid="1026"/>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4" fill="hold" nodeType="clickEffect">
                                  <p:stCondLst>
                                    <p:cond delay="0"/>
                                  </p:stCondLst>
                                  <p:childTnLst>
                                    <p:set>
                                      <p:cBhvr>
                                        <p:cTn id="45" dur="1" fill="hold">
                                          <p:stCondLst>
                                            <p:cond delay="0"/>
                                          </p:stCondLst>
                                        </p:cTn>
                                        <p:tgtEl>
                                          <p:spTgt spid="1027"/>
                                        </p:tgtEl>
                                        <p:attrNameLst>
                                          <p:attrName>style.visibility</p:attrName>
                                        </p:attrNameLst>
                                      </p:cBhvr>
                                      <p:to>
                                        <p:strVal val="visible"/>
                                      </p:to>
                                    </p:set>
                                    <p:animEffect transition="in" filter="wipe(down)">
                                      <p:cBhvr>
                                        <p:cTn id="46" dur="500"/>
                                        <p:tgtEl>
                                          <p:spTgt spid="10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6" grpId="0"/>
      <p:bldP spid="20" grpId="0"/>
      <p:bldP spid="9" grpId="0"/>
      <p:bldP spid="1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未标题-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308475" y="429260"/>
            <a:ext cx="3445510" cy="643890"/>
          </a:xfrm>
          <a:prstGeom prst="rect">
            <a:avLst/>
          </a:prstGeom>
        </p:spPr>
      </p:pic>
      <p:sp>
        <p:nvSpPr>
          <p:cNvPr id="3" name="文本框 2"/>
          <p:cNvSpPr txBox="1"/>
          <p:nvPr/>
        </p:nvSpPr>
        <p:spPr>
          <a:xfrm>
            <a:off x="5039360" y="568325"/>
            <a:ext cx="2600960" cy="365760"/>
          </a:xfrm>
          <a:prstGeom prst="rect">
            <a:avLst/>
          </a:prstGeom>
          <a:noFill/>
        </p:spPr>
        <p:txBody>
          <a:bodyPr wrap="square" rtlCol="0">
            <a:spAutoFit/>
          </a:bodyPr>
          <a:lstStyle/>
          <a:p>
            <a:r>
              <a:rPr lang="zh-CN" altLang="en-US" b="1" dirty="0" smtClean="0">
                <a:solidFill>
                  <a:srgbClr val="55463D"/>
                </a:solidFill>
                <a:latin typeface="罗西钢笔行楷" panose="02010800040101010101" charset="-122"/>
                <a:ea typeface="罗西钢笔行楷" panose="02010800040101010101" charset="-122"/>
              </a:rPr>
              <a:t>移动端事件</a:t>
            </a:r>
            <a:endParaRPr lang="zh-CN" altLang="en-US" b="1" dirty="0">
              <a:solidFill>
                <a:srgbClr val="55463D"/>
              </a:solidFill>
              <a:latin typeface="罗西钢笔行楷" panose="02010800040101010101" charset="-122"/>
              <a:ea typeface="罗西钢笔行楷" panose="02010800040101010101" charset="-122"/>
            </a:endParaRPr>
          </a:p>
        </p:txBody>
      </p:sp>
      <p:pic>
        <p:nvPicPr>
          <p:cNvPr id="24" name="图片 23" descr="树枝"/>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7315" y="-313690"/>
            <a:ext cx="1713230" cy="1844040"/>
          </a:xfrm>
          <a:prstGeom prst="rect">
            <a:avLst/>
          </a:prstGeom>
        </p:spPr>
      </p:pic>
      <p:sp>
        <p:nvSpPr>
          <p:cNvPr id="28" name="Freeform 7"/>
          <p:cNvSpPr/>
          <p:nvPr/>
        </p:nvSpPr>
        <p:spPr bwMode="auto">
          <a:xfrm>
            <a:off x="3524885" y="1613535"/>
            <a:ext cx="1799590" cy="488315"/>
          </a:xfrm>
          <a:custGeom>
            <a:avLst/>
            <a:gdLst>
              <a:gd name="T0" fmla="*/ 774 w 774"/>
              <a:gd name="T1" fmla="*/ 210 h 210"/>
              <a:gd name="T2" fmla="*/ 389 w 774"/>
              <a:gd name="T3" fmla="*/ 210 h 210"/>
              <a:gd name="T4" fmla="*/ 389 w 774"/>
              <a:gd name="T5" fmla="*/ 0 h 210"/>
              <a:gd name="T6" fmla="*/ 0 w 774"/>
              <a:gd name="T7" fmla="*/ 0 h 210"/>
            </a:gdLst>
            <a:ahLst/>
            <a:cxnLst>
              <a:cxn ang="0">
                <a:pos x="T0" y="T1"/>
              </a:cxn>
              <a:cxn ang="0">
                <a:pos x="T2" y="T3"/>
              </a:cxn>
              <a:cxn ang="0">
                <a:pos x="T4" y="T5"/>
              </a:cxn>
              <a:cxn ang="0">
                <a:pos x="T6" y="T7"/>
              </a:cxn>
            </a:cxnLst>
            <a:rect l="0" t="0" r="r" b="b"/>
            <a:pathLst>
              <a:path w="774" h="210">
                <a:moveTo>
                  <a:pt x="774" y="210"/>
                </a:moveTo>
                <a:lnTo>
                  <a:pt x="389" y="210"/>
                </a:lnTo>
                <a:lnTo>
                  <a:pt x="389" y="0"/>
                </a:lnTo>
                <a:lnTo>
                  <a:pt x="0" y="0"/>
                </a:lnTo>
              </a:path>
            </a:pathLst>
          </a:custGeom>
          <a:noFill/>
          <a:ln w="6350" cap="flat" cmpd="sng">
            <a:solidFill>
              <a:srgbClr val="55463D"/>
            </a:solidFill>
            <a:round/>
            <a:tailEnd type="oval" w="sm" len="sm"/>
          </a:ln>
          <a:extLst>
            <a:ext uri="{909E8E84-426E-40DD-AFC4-6F175D3DCCD1}">
              <a14:hiddenFill xmlns:a14="http://schemas.microsoft.com/office/drawing/2010/main">
                <a:solidFill>
                  <a:srgbClr val="FFFFFF"/>
                </a:solidFill>
              </a14:hiddenFill>
            </a:ext>
          </a:extLst>
        </p:spPr>
        <p:txBody>
          <a:bodyPr/>
          <a:lstStyle/>
          <a:p>
            <a:endParaRPr lang="zh-CN" altLang="en-US">
              <a:solidFill>
                <a:schemeClr val="tx1">
                  <a:lumMod val="65000"/>
                  <a:lumOff val="35000"/>
                </a:schemeClr>
              </a:solidFill>
            </a:endParaRPr>
          </a:p>
        </p:txBody>
      </p:sp>
      <p:sp>
        <p:nvSpPr>
          <p:cNvPr id="29" name="Freeform 8"/>
          <p:cNvSpPr/>
          <p:nvPr/>
        </p:nvSpPr>
        <p:spPr bwMode="auto">
          <a:xfrm>
            <a:off x="7526020" y="1613535"/>
            <a:ext cx="831850" cy="1120775"/>
          </a:xfrm>
          <a:custGeom>
            <a:avLst/>
            <a:gdLst>
              <a:gd name="T0" fmla="*/ 0 w 358"/>
              <a:gd name="T1" fmla="*/ 482 h 482"/>
              <a:gd name="T2" fmla="*/ 0 w 358"/>
              <a:gd name="T3" fmla="*/ 0 h 482"/>
              <a:gd name="T4" fmla="*/ 358 w 358"/>
              <a:gd name="T5" fmla="*/ 0 h 482"/>
            </a:gdLst>
            <a:ahLst/>
            <a:cxnLst>
              <a:cxn ang="0">
                <a:pos x="T0" y="T1"/>
              </a:cxn>
              <a:cxn ang="0">
                <a:pos x="T2" y="T3"/>
              </a:cxn>
              <a:cxn ang="0">
                <a:pos x="T4" y="T5"/>
              </a:cxn>
            </a:cxnLst>
            <a:rect l="0" t="0" r="r" b="b"/>
            <a:pathLst>
              <a:path w="358" h="482">
                <a:moveTo>
                  <a:pt x="0" y="482"/>
                </a:moveTo>
                <a:lnTo>
                  <a:pt x="0" y="0"/>
                </a:lnTo>
                <a:lnTo>
                  <a:pt x="358" y="0"/>
                </a:lnTo>
              </a:path>
            </a:pathLst>
          </a:custGeom>
          <a:noFill/>
          <a:ln w="6350" cap="flat" cmpd="sng">
            <a:solidFill>
              <a:srgbClr val="55463D"/>
            </a:solidFill>
            <a:round/>
            <a:tailEnd type="oval" w="sm" len="sm"/>
          </a:ln>
          <a:extLst>
            <a:ext uri="{909E8E84-426E-40DD-AFC4-6F175D3DCCD1}">
              <a14:hiddenFill xmlns:a14="http://schemas.microsoft.com/office/drawing/2010/main">
                <a:solidFill>
                  <a:srgbClr val="FFFFFF"/>
                </a:solidFill>
              </a14:hiddenFill>
            </a:ext>
          </a:extLst>
        </p:spPr>
        <p:txBody>
          <a:bodyPr/>
          <a:lstStyle/>
          <a:p>
            <a:endParaRPr lang="zh-CN" altLang="en-US">
              <a:solidFill>
                <a:schemeClr val="tx1">
                  <a:lumMod val="65000"/>
                  <a:lumOff val="35000"/>
                </a:schemeClr>
              </a:solidFill>
            </a:endParaRPr>
          </a:p>
        </p:txBody>
      </p:sp>
      <p:sp>
        <p:nvSpPr>
          <p:cNvPr id="30" name="Freeform 9"/>
          <p:cNvSpPr/>
          <p:nvPr/>
        </p:nvSpPr>
        <p:spPr bwMode="auto">
          <a:xfrm>
            <a:off x="6872605" y="4392295"/>
            <a:ext cx="1485265" cy="488315"/>
          </a:xfrm>
          <a:custGeom>
            <a:avLst/>
            <a:gdLst>
              <a:gd name="T0" fmla="*/ 0 w 639"/>
              <a:gd name="T1" fmla="*/ 210 h 210"/>
              <a:gd name="T2" fmla="*/ 318 w 639"/>
              <a:gd name="T3" fmla="*/ 210 h 210"/>
              <a:gd name="T4" fmla="*/ 318 w 639"/>
              <a:gd name="T5" fmla="*/ 0 h 210"/>
              <a:gd name="T6" fmla="*/ 639 w 639"/>
              <a:gd name="T7" fmla="*/ 0 h 210"/>
            </a:gdLst>
            <a:ahLst/>
            <a:cxnLst>
              <a:cxn ang="0">
                <a:pos x="T0" y="T1"/>
              </a:cxn>
              <a:cxn ang="0">
                <a:pos x="T2" y="T3"/>
              </a:cxn>
              <a:cxn ang="0">
                <a:pos x="T4" y="T5"/>
              </a:cxn>
              <a:cxn ang="0">
                <a:pos x="T6" y="T7"/>
              </a:cxn>
            </a:cxnLst>
            <a:rect l="0" t="0" r="r" b="b"/>
            <a:pathLst>
              <a:path w="639" h="210">
                <a:moveTo>
                  <a:pt x="0" y="210"/>
                </a:moveTo>
                <a:lnTo>
                  <a:pt x="318" y="210"/>
                </a:lnTo>
                <a:lnTo>
                  <a:pt x="318" y="0"/>
                </a:lnTo>
                <a:lnTo>
                  <a:pt x="639" y="0"/>
                </a:lnTo>
              </a:path>
            </a:pathLst>
          </a:custGeom>
          <a:noFill/>
          <a:ln w="6350" cap="flat" cmpd="sng">
            <a:solidFill>
              <a:srgbClr val="55463D"/>
            </a:solidFill>
            <a:round/>
            <a:tailEnd type="oval" w="sm" len="sm"/>
          </a:ln>
          <a:extLst>
            <a:ext uri="{909E8E84-426E-40DD-AFC4-6F175D3DCCD1}">
              <a14:hiddenFill xmlns:a14="http://schemas.microsoft.com/office/drawing/2010/main">
                <a:solidFill>
                  <a:srgbClr val="FFFFFF"/>
                </a:solidFill>
              </a14:hiddenFill>
            </a:ext>
          </a:extLst>
        </p:spPr>
        <p:txBody>
          <a:bodyPr/>
          <a:lstStyle/>
          <a:p>
            <a:endParaRPr lang="zh-CN" altLang="en-US">
              <a:solidFill>
                <a:schemeClr val="tx1">
                  <a:lumMod val="65000"/>
                  <a:lumOff val="35000"/>
                </a:schemeClr>
              </a:solidFill>
            </a:endParaRPr>
          </a:p>
        </p:txBody>
      </p:sp>
      <p:sp>
        <p:nvSpPr>
          <p:cNvPr id="31" name="Freeform 10"/>
          <p:cNvSpPr/>
          <p:nvPr/>
        </p:nvSpPr>
        <p:spPr bwMode="auto">
          <a:xfrm>
            <a:off x="3524885" y="4327525"/>
            <a:ext cx="1112520" cy="322580"/>
          </a:xfrm>
          <a:custGeom>
            <a:avLst/>
            <a:gdLst>
              <a:gd name="T0" fmla="*/ 479 w 479"/>
              <a:gd name="T1" fmla="*/ 0 h 139"/>
              <a:gd name="T2" fmla="*/ 479 w 479"/>
              <a:gd name="T3" fmla="*/ 139 h 139"/>
              <a:gd name="T4" fmla="*/ 0 w 479"/>
              <a:gd name="T5" fmla="*/ 139 h 139"/>
            </a:gdLst>
            <a:ahLst/>
            <a:cxnLst>
              <a:cxn ang="0">
                <a:pos x="T0" y="T1"/>
              </a:cxn>
              <a:cxn ang="0">
                <a:pos x="T2" y="T3"/>
              </a:cxn>
              <a:cxn ang="0">
                <a:pos x="T4" y="T5"/>
              </a:cxn>
            </a:cxnLst>
            <a:rect l="0" t="0" r="r" b="b"/>
            <a:pathLst>
              <a:path w="479" h="139">
                <a:moveTo>
                  <a:pt x="479" y="0"/>
                </a:moveTo>
                <a:lnTo>
                  <a:pt x="479" y="139"/>
                </a:lnTo>
                <a:lnTo>
                  <a:pt x="0" y="139"/>
                </a:lnTo>
              </a:path>
            </a:pathLst>
          </a:custGeom>
          <a:noFill/>
          <a:ln w="6350" cap="flat" cmpd="sng">
            <a:solidFill>
              <a:srgbClr val="55463D"/>
            </a:solidFill>
            <a:round/>
            <a:tailEnd type="oval" w="sm" len="sm"/>
          </a:ln>
          <a:extLst>
            <a:ext uri="{909E8E84-426E-40DD-AFC4-6F175D3DCCD1}">
              <a14:hiddenFill xmlns:a14="http://schemas.microsoft.com/office/drawing/2010/main">
                <a:solidFill>
                  <a:srgbClr val="FFFFFF"/>
                </a:solidFill>
              </a14:hiddenFill>
            </a:ext>
          </a:extLst>
        </p:spPr>
        <p:txBody>
          <a:bodyPr/>
          <a:lstStyle/>
          <a:p>
            <a:endParaRPr lang="zh-CN" altLang="en-US">
              <a:solidFill>
                <a:schemeClr val="tx1">
                  <a:lumMod val="65000"/>
                  <a:lumOff val="35000"/>
                </a:schemeClr>
              </a:solidFill>
            </a:endParaRPr>
          </a:p>
        </p:txBody>
      </p:sp>
      <p:sp>
        <p:nvSpPr>
          <p:cNvPr id="32" name="Freeform 11"/>
          <p:cNvSpPr/>
          <p:nvPr/>
        </p:nvSpPr>
        <p:spPr bwMode="auto">
          <a:xfrm>
            <a:off x="6757670" y="3382010"/>
            <a:ext cx="99060" cy="199390"/>
          </a:xfrm>
          <a:custGeom>
            <a:avLst/>
            <a:gdLst>
              <a:gd name="T0" fmla="*/ 0 w 43"/>
              <a:gd name="T1" fmla="*/ 0 h 86"/>
              <a:gd name="T2" fmla="*/ 43 w 43"/>
              <a:gd name="T3" fmla="*/ 43 h 86"/>
              <a:gd name="T4" fmla="*/ 0 w 43"/>
              <a:gd name="T5" fmla="*/ 86 h 86"/>
            </a:gdLst>
            <a:ahLst/>
            <a:cxnLst>
              <a:cxn ang="0">
                <a:pos x="T0" y="T1"/>
              </a:cxn>
              <a:cxn ang="0">
                <a:pos x="T2" y="T3"/>
              </a:cxn>
              <a:cxn ang="0">
                <a:pos x="T4" y="T5"/>
              </a:cxn>
            </a:cxnLst>
            <a:rect l="0" t="0" r="r" b="b"/>
            <a:pathLst>
              <a:path w="43" h="86">
                <a:moveTo>
                  <a:pt x="0" y="0"/>
                </a:moveTo>
                <a:lnTo>
                  <a:pt x="43" y="43"/>
                </a:lnTo>
                <a:lnTo>
                  <a:pt x="0" y="86"/>
                </a:lnTo>
              </a:path>
            </a:pathLst>
          </a:custGeom>
          <a:solidFill>
            <a:srgbClr val="55463D">
              <a:alpha val="50000"/>
            </a:srgbClr>
          </a:solidFill>
          <a:ln w="12700" cap="flat" cmpd="sng">
            <a:solidFill>
              <a:schemeClr val="bg1">
                <a:alpha val="70000"/>
              </a:schemeClr>
            </a:solidFill>
            <a:round/>
          </a:ln>
          <a:extLst/>
        </p:spPr>
        <p:txBody>
          <a:bodyPr/>
          <a:lstStyle/>
          <a:p>
            <a:endParaRPr lang="zh-CN" altLang="en-US">
              <a:solidFill>
                <a:schemeClr val="tx1">
                  <a:lumMod val="65000"/>
                  <a:lumOff val="35000"/>
                </a:schemeClr>
              </a:solidFill>
            </a:endParaRPr>
          </a:p>
        </p:txBody>
      </p:sp>
      <p:sp>
        <p:nvSpPr>
          <p:cNvPr id="33" name="Freeform 12"/>
          <p:cNvSpPr/>
          <p:nvPr/>
        </p:nvSpPr>
        <p:spPr bwMode="auto">
          <a:xfrm>
            <a:off x="5308600" y="3382010"/>
            <a:ext cx="99695" cy="199390"/>
          </a:xfrm>
          <a:custGeom>
            <a:avLst/>
            <a:gdLst>
              <a:gd name="T0" fmla="*/ 43 w 43"/>
              <a:gd name="T1" fmla="*/ 86 h 86"/>
              <a:gd name="T2" fmla="*/ 0 w 43"/>
              <a:gd name="T3" fmla="*/ 43 h 86"/>
              <a:gd name="T4" fmla="*/ 43 w 43"/>
              <a:gd name="T5" fmla="*/ 0 h 86"/>
            </a:gdLst>
            <a:ahLst/>
            <a:cxnLst>
              <a:cxn ang="0">
                <a:pos x="T0" y="T1"/>
              </a:cxn>
              <a:cxn ang="0">
                <a:pos x="T2" y="T3"/>
              </a:cxn>
              <a:cxn ang="0">
                <a:pos x="T4" y="T5"/>
              </a:cxn>
            </a:cxnLst>
            <a:rect l="0" t="0" r="r" b="b"/>
            <a:pathLst>
              <a:path w="43" h="86">
                <a:moveTo>
                  <a:pt x="43" y="86"/>
                </a:moveTo>
                <a:lnTo>
                  <a:pt x="0" y="43"/>
                </a:lnTo>
                <a:lnTo>
                  <a:pt x="43" y="0"/>
                </a:lnTo>
              </a:path>
            </a:pathLst>
          </a:custGeom>
          <a:solidFill>
            <a:srgbClr val="55463D">
              <a:alpha val="50000"/>
            </a:srgbClr>
          </a:solidFill>
          <a:ln w="12700" cap="flat" cmpd="sng">
            <a:solidFill>
              <a:schemeClr val="bg1">
                <a:alpha val="70000"/>
              </a:schemeClr>
            </a:solidFill>
            <a:round/>
          </a:ln>
          <a:extLst/>
        </p:spPr>
        <p:txBody>
          <a:bodyPr/>
          <a:lstStyle/>
          <a:p>
            <a:endParaRPr lang="zh-CN" altLang="en-US">
              <a:solidFill>
                <a:schemeClr val="tx1">
                  <a:lumMod val="65000"/>
                  <a:lumOff val="35000"/>
                </a:schemeClr>
              </a:solidFill>
            </a:endParaRPr>
          </a:p>
        </p:txBody>
      </p:sp>
      <p:sp>
        <p:nvSpPr>
          <p:cNvPr id="34" name="Freeform 13"/>
          <p:cNvSpPr/>
          <p:nvPr/>
        </p:nvSpPr>
        <p:spPr bwMode="auto">
          <a:xfrm>
            <a:off x="5995035" y="4107180"/>
            <a:ext cx="199390" cy="100330"/>
          </a:xfrm>
          <a:custGeom>
            <a:avLst/>
            <a:gdLst>
              <a:gd name="T0" fmla="*/ 86 w 86"/>
              <a:gd name="T1" fmla="*/ 0 h 43"/>
              <a:gd name="T2" fmla="*/ 43 w 86"/>
              <a:gd name="T3" fmla="*/ 43 h 43"/>
              <a:gd name="T4" fmla="*/ 0 w 86"/>
              <a:gd name="T5" fmla="*/ 0 h 43"/>
            </a:gdLst>
            <a:ahLst/>
            <a:cxnLst>
              <a:cxn ang="0">
                <a:pos x="T0" y="T1"/>
              </a:cxn>
              <a:cxn ang="0">
                <a:pos x="T2" y="T3"/>
              </a:cxn>
              <a:cxn ang="0">
                <a:pos x="T4" y="T5"/>
              </a:cxn>
            </a:cxnLst>
            <a:rect l="0" t="0" r="r" b="b"/>
            <a:pathLst>
              <a:path w="86" h="43">
                <a:moveTo>
                  <a:pt x="86" y="0"/>
                </a:moveTo>
                <a:lnTo>
                  <a:pt x="43" y="43"/>
                </a:lnTo>
                <a:lnTo>
                  <a:pt x="0" y="0"/>
                </a:lnTo>
              </a:path>
            </a:pathLst>
          </a:custGeom>
          <a:solidFill>
            <a:srgbClr val="55463D">
              <a:alpha val="50000"/>
            </a:srgbClr>
          </a:solidFill>
          <a:ln w="12700" cap="flat" cmpd="sng">
            <a:solidFill>
              <a:schemeClr val="bg1">
                <a:alpha val="70000"/>
              </a:schemeClr>
            </a:solidFill>
            <a:round/>
          </a:ln>
          <a:extLst/>
        </p:spPr>
        <p:txBody>
          <a:bodyPr/>
          <a:lstStyle/>
          <a:p>
            <a:endParaRPr lang="zh-CN" altLang="en-US">
              <a:solidFill>
                <a:schemeClr val="tx1">
                  <a:lumMod val="65000"/>
                  <a:lumOff val="35000"/>
                </a:schemeClr>
              </a:solidFill>
            </a:endParaRPr>
          </a:p>
        </p:txBody>
      </p:sp>
      <p:sp>
        <p:nvSpPr>
          <p:cNvPr id="35" name="Freeform 14"/>
          <p:cNvSpPr/>
          <p:nvPr/>
        </p:nvSpPr>
        <p:spPr bwMode="auto">
          <a:xfrm>
            <a:off x="5995670" y="2734310"/>
            <a:ext cx="198755" cy="99060"/>
          </a:xfrm>
          <a:custGeom>
            <a:avLst/>
            <a:gdLst>
              <a:gd name="T0" fmla="*/ 0 w 86"/>
              <a:gd name="T1" fmla="*/ 43 h 43"/>
              <a:gd name="T2" fmla="*/ 43 w 86"/>
              <a:gd name="T3" fmla="*/ 0 h 43"/>
              <a:gd name="T4" fmla="*/ 86 w 86"/>
              <a:gd name="T5" fmla="*/ 43 h 43"/>
            </a:gdLst>
            <a:ahLst/>
            <a:cxnLst>
              <a:cxn ang="0">
                <a:pos x="T0" y="T1"/>
              </a:cxn>
              <a:cxn ang="0">
                <a:pos x="T2" y="T3"/>
              </a:cxn>
              <a:cxn ang="0">
                <a:pos x="T4" y="T5"/>
              </a:cxn>
            </a:cxnLst>
            <a:rect l="0" t="0" r="r" b="b"/>
            <a:pathLst>
              <a:path w="86" h="43">
                <a:moveTo>
                  <a:pt x="0" y="43"/>
                </a:moveTo>
                <a:lnTo>
                  <a:pt x="43" y="0"/>
                </a:lnTo>
                <a:lnTo>
                  <a:pt x="86" y="43"/>
                </a:lnTo>
              </a:path>
            </a:pathLst>
          </a:custGeom>
          <a:solidFill>
            <a:srgbClr val="55463D">
              <a:alpha val="50000"/>
            </a:srgbClr>
          </a:solidFill>
          <a:ln w="12700" cap="flat" cmpd="sng">
            <a:solidFill>
              <a:schemeClr val="bg1">
                <a:alpha val="70000"/>
              </a:schemeClr>
            </a:solidFill>
            <a:round/>
          </a:ln>
          <a:extLst/>
        </p:spPr>
        <p:txBody>
          <a:bodyPr/>
          <a:lstStyle/>
          <a:p>
            <a:endParaRPr lang="zh-CN" altLang="en-US">
              <a:solidFill>
                <a:schemeClr val="tx1">
                  <a:lumMod val="65000"/>
                  <a:lumOff val="35000"/>
                </a:schemeClr>
              </a:solidFill>
            </a:endParaRPr>
          </a:p>
        </p:txBody>
      </p:sp>
      <p:grpSp>
        <p:nvGrpSpPr>
          <p:cNvPr id="13" name="组合 12"/>
          <p:cNvGrpSpPr/>
          <p:nvPr/>
        </p:nvGrpSpPr>
        <p:grpSpPr>
          <a:xfrm>
            <a:off x="5532120" y="1515110"/>
            <a:ext cx="1123950" cy="1121410"/>
            <a:chOff x="8712" y="2386"/>
            <a:chExt cx="1770" cy="1766"/>
          </a:xfrm>
          <a:solidFill>
            <a:srgbClr val="55463D"/>
          </a:solidFill>
        </p:grpSpPr>
        <p:sp>
          <p:nvSpPr>
            <p:cNvPr id="23" name="Oval 2"/>
            <p:cNvSpPr>
              <a:spLocks noChangeArrowheads="1"/>
            </p:cNvSpPr>
            <p:nvPr/>
          </p:nvSpPr>
          <p:spPr bwMode="auto">
            <a:xfrm>
              <a:off x="8712" y="2386"/>
              <a:ext cx="1771" cy="1767"/>
            </a:xfrm>
            <a:prstGeom prst="ellipse">
              <a:avLst/>
            </a:prstGeom>
            <a:solidFill>
              <a:srgbClr val="55463D">
                <a:alpha val="50000"/>
              </a:srgbClr>
            </a:solidFill>
            <a:ln>
              <a:noFill/>
            </a:ln>
          </p:spPr>
          <p:txBody>
            <a:bodyPr/>
            <a:lstStyle/>
            <a:p>
              <a:endParaRPr lang="zh-CN" altLang="en-US">
                <a:solidFill>
                  <a:schemeClr val="tx1">
                    <a:lumMod val="65000"/>
                    <a:lumOff val="35000"/>
                  </a:schemeClr>
                </a:solidFill>
              </a:endParaRPr>
            </a:p>
          </p:txBody>
        </p:sp>
        <p:sp>
          <p:nvSpPr>
            <p:cNvPr id="40" name="Freeform 19"/>
            <p:cNvSpPr>
              <a:spLocks noEditPoints="1"/>
            </p:cNvSpPr>
            <p:nvPr/>
          </p:nvSpPr>
          <p:spPr bwMode="auto">
            <a:xfrm>
              <a:off x="9276" y="2940"/>
              <a:ext cx="644" cy="659"/>
            </a:xfrm>
            <a:custGeom>
              <a:avLst/>
              <a:gdLst>
                <a:gd name="T0" fmla="*/ 130 w 136"/>
                <a:gd name="T1" fmla="*/ 33 h 140"/>
                <a:gd name="T2" fmla="*/ 100 w 136"/>
                <a:gd name="T3" fmla="*/ 33 h 140"/>
                <a:gd name="T4" fmla="*/ 100 w 136"/>
                <a:gd name="T5" fmla="*/ 6 h 140"/>
                <a:gd name="T6" fmla="*/ 94 w 136"/>
                <a:gd name="T7" fmla="*/ 0 h 140"/>
                <a:gd name="T8" fmla="*/ 6 w 136"/>
                <a:gd name="T9" fmla="*/ 0 h 140"/>
                <a:gd name="T10" fmla="*/ 0 w 136"/>
                <a:gd name="T11" fmla="*/ 6 h 140"/>
                <a:gd name="T12" fmla="*/ 0 w 136"/>
                <a:gd name="T13" fmla="*/ 35 h 140"/>
                <a:gd name="T14" fmla="*/ 0 w 136"/>
                <a:gd name="T15" fmla="*/ 104 h 140"/>
                <a:gd name="T16" fmla="*/ 0 w 136"/>
                <a:gd name="T17" fmla="*/ 134 h 140"/>
                <a:gd name="T18" fmla="*/ 6 w 136"/>
                <a:gd name="T19" fmla="*/ 140 h 140"/>
                <a:gd name="T20" fmla="*/ 94 w 136"/>
                <a:gd name="T21" fmla="*/ 140 h 140"/>
                <a:gd name="T22" fmla="*/ 130 w 136"/>
                <a:gd name="T23" fmla="*/ 140 h 140"/>
                <a:gd name="T24" fmla="*/ 136 w 136"/>
                <a:gd name="T25" fmla="*/ 134 h 140"/>
                <a:gd name="T26" fmla="*/ 136 w 136"/>
                <a:gd name="T27" fmla="*/ 39 h 140"/>
                <a:gd name="T28" fmla="*/ 130 w 136"/>
                <a:gd name="T29" fmla="*/ 33 h 140"/>
                <a:gd name="T30" fmla="*/ 88 w 136"/>
                <a:gd name="T31" fmla="*/ 128 h 140"/>
                <a:gd name="T32" fmla="*/ 72 w 136"/>
                <a:gd name="T33" fmla="*/ 128 h 140"/>
                <a:gd name="T34" fmla="*/ 72 w 136"/>
                <a:gd name="T35" fmla="*/ 110 h 140"/>
                <a:gd name="T36" fmla="*/ 88 w 136"/>
                <a:gd name="T37" fmla="*/ 110 h 140"/>
                <a:gd name="T38" fmla="*/ 88 w 136"/>
                <a:gd name="T39" fmla="*/ 128 h 140"/>
                <a:gd name="T40" fmla="*/ 60 w 136"/>
                <a:gd name="T41" fmla="*/ 110 h 140"/>
                <a:gd name="T42" fmla="*/ 60 w 136"/>
                <a:gd name="T43" fmla="*/ 128 h 140"/>
                <a:gd name="T44" fmla="*/ 39 w 136"/>
                <a:gd name="T45" fmla="*/ 128 h 140"/>
                <a:gd name="T46" fmla="*/ 39 w 136"/>
                <a:gd name="T47" fmla="*/ 110 h 140"/>
                <a:gd name="T48" fmla="*/ 60 w 136"/>
                <a:gd name="T49" fmla="*/ 110 h 140"/>
                <a:gd name="T50" fmla="*/ 12 w 136"/>
                <a:gd name="T51" fmla="*/ 98 h 140"/>
                <a:gd name="T52" fmla="*/ 12 w 136"/>
                <a:gd name="T53" fmla="*/ 41 h 140"/>
                <a:gd name="T54" fmla="*/ 88 w 136"/>
                <a:gd name="T55" fmla="*/ 41 h 140"/>
                <a:gd name="T56" fmla="*/ 88 w 136"/>
                <a:gd name="T57" fmla="*/ 98 h 140"/>
                <a:gd name="T58" fmla="*/ 12 w 136"/>
                <a:gd name="T59" fmla="*/ 98 h 140"/>
                <a:gd name="T60" fmla="*/ 39 w 136"/>
                <a:gd name="T61" fmla="*/ 29 h 140"/>
                <a:gd name="T62" fmla="*/ 39 w 136"/>
                <a:gd name="T63" fmla="*/ 12 h 140"/>
                <a:gd name="T64" fmla="*/ 60 w 136"/>
                <a:gd name="T65" fmla="*/ 12 h 140"/>
                <a:gd name="T66" fmla="*/ 60 w 136"/>
                <a:gd name="T67" fmla="*/ 29 h 140"/>
                <a:gd name="T68" fmla="*/ 39 w 136"/>
                <a:gd name="T69" fmla="*/ 29 h 140"/>
                <a:gd name="T70" fmla="*/ 88 w 136"/>
                <a:gd name="T71" fmla="*/ 29 h 140"/>
                <a:gd name="T72" fmla="*/ 72 w 136"/>
                <a:gd name="T73" fmla="*/ 29 h 140"/>
                <a:gd name="T74" fmla="*/ 72 w 136"/>
                <a:gd name="T75" fmla="*/ 12 h 140"/>
                <a:gd name="T76" fmla="*/ 88 w 136"/>
                <a:gd name="T77" fmla="*/ 12 h 140"/>
                <a:gd name="T78" fmla="*/ 88 w 136"/>
                <a:gd name="T79" fmla="*/ 29 h 140"/>
                <a:gd name="T80" fmla="*/ 12 w 136"/>
                <a:gd name="T81" fmla="*/ 12 h 140"/>
                <a:gd name="T82" fmla="*/ 27 w 136"/>
                <a:gd name="T83" fmla="*/ 12 h 140"/>
                <a:gd name="T84" fmla="*/ 27 w 136"/>
                <a:gd name="T85" fmla="*/ 29 h 140"/>
                <a:gd name="T86" fmla="*/ 12 w 136"/>
                <a:gd name="T87" fmla="*/ 29 h 140"/>
                <a:gd name="T88" fmla="*/ 12 w 136"/>
                <a:gd name="T89" fmla="*/ 12 h 140"/>
                <a:gd name="T90" fmla="*/ 12 w 136"/>
                <a:gd name="T91" fmla="*/ 110 h 140"/>
                <a:gd name="T92" fmla="*/ 27 w 136"/>
                <a:gd name="T93" fmla="*/ 110 h 140"/>
                <a:gd name="T94" fmla="*/ 27 w 136"/>
                <a:gd name="T95" fmla="*/ 128 h 140"/>
                <a:gd name="T96" fmla="*/ 12 w 136"/>
                <a:gd name="T97" fmla="*/ 128 h 140"/>
                <a:gd name="T98" fmla="*/ 12 w 136"/>
                <a:gd name="T99" fmla="*/ 110 h 140"/>
                <a:gd name="T100" fmla="*/ 124 w 136"/>
                <a:gd name="T101" fmla="*/ 128 h 140"/>
                <a:gd name="T102" fmla="*/ 100 w 136"/>
                <a:gd name="T103" fmla="*/ 128 h 140"/>
                <a:gd name="T104" fmla="*/ 100 w 136"/>
                <a:gd name="T105" fmla="*/ 104 h 140"/>
                <a:gd name="T106" fmla="*/ 100 w 136"/>
                <a:gd name="T107" fmla="*/ 45 h 140"/>
                <a:gd name="T108" fmla="*/ 124 w 136"/>
                <a:gd name="T109" fmla="*/ 45 h 140"/>
                <a:gd name="T110" fmla="*/ 124 w 136"/>
                <a:gd name="T111" fmla="*/ 128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36" h="140">
                  <a:moveTo>
                    <a:pt x="130" y="33"/>
                  </a:moveTo>
                  <a:cubicBezTo>
                    <a:pt x="100" y="33"/>
                    <a:pt x="100" y="33"/>
                    <a:pt x="100" y="33"/>
                  </a:cubicBezTo>
                  <a:cubicBezTo>
                    <a:pt x="100" y="6"/>
                    <a:pt x="100" y="6"/>
                    <a:pt x="100" y="6"/>
                  </a:cubicBezTo>
                  <a:cubicBezTo>
                    <a:pt x="100" y="2"/>
                    <a:pt x="97" y="0"/>
                    <a:pt x="94" y="0"/>
                  </a:cubicBezTo>
                  <a:cubicBezTo>
                    <a:pt x="6" y="0"/>
                    <a:pt x="6" y="0"/>
                    <a:pt x="6" y="0"/>
                  </a:cubicBezTo>
                  <a:cubicBezTo>
                    <a:pt x="2" y="0"/>
                    <a:pt x="0" y="2"/>
                    <a:pt x="0" y="6"/>
                  </a:cubicBezTo>
                  <a:cubicBezTo>
                    <a:pt x="0" y="35"/>
                    <a:pt x="0" y="35"/>
                    <a:pt x="0" y="35"/>
                  </a:cubicBezTo>
                  <a:cubicBezTo>
                    <a:pt x="0" y="104"/>
                    <a:pt x="0" y="104"/>
                    <a:pt x="0" y="104"/>
                  </a:cubicBezTo>
                  <a:cubicBezTo>
                    <a:pt x="0" y="134"/>
                    <a:pt x="0" y="134"/>
                    <a:pt x="0" y="134"/>
                  </a:cubicBezTo>
                  <a:cubicBezTo>
                    <a:pt x="0" y="137"/>
                    <a:pt x="2" y="140"/>
                    <a:pt x="6" y="140"/>
                  </a:cubicBezTo>
                  <a:cubicBezTo>
                    <a:pt x="94" y="140"/>
                    <a:pt x="94" y="140"/>
                    <a:pt x="94" y="140"/>
                  </a:cubicBezTo>
                  <a:cubicBezTo>
                    <a:pt x="130" y="140"/>
                    <a:pt x="130" y="140"/>
                    <a:pt x="130" y="140"/>
                  </a:cubicBezTo>
                  <a:cubicBezTo>
                    <a:pt x="134" y="140"/>
                    <a:pt x="136" y="137"/>
                    <a:pt x="136" y="134"/>
                  </a:cubicBezTo>
                  <a:cubicBezTo>
                    <a:pt x="136" y="39"/>
                    <a:pt x="136" y="39"/>
                    <a:pt x="136" y="39"/>
                  </a:cubicBezTo>
                  <a:cubicBezTo>
                    <a:pt x="136" y="36"/>
                    <a:pt x="134" y="33"/>
                    <a:pt x="130" y="33"/>
                  </a:cubicBezTo>
                  <a:close/>
                  <a:moveTo>
                    <a:pt x="88" y="128"/>
                  </a:moveTo>
                  <a:cubicBezTo>
                    <a:pt x="72" y="128"/>
                    <a:pt x="72" y="128"/>
                    <a:pt x="72" y="128"/>
                  </a:cubicBezTo>
                  <a:cubicBezTo>
                    <a:pt x="72" y="110"/>
                    <a:pt x="72" y="110"/>
                    <a:pt x="72" y="110"/>
                  </a:cubicBezTo>
                  <a:cubicBezTo>
                    <a:pt x="88" y="110"/>
                    <a:pt x="88" y="110"/>
                    <a:pt x="88" y="110"/>
                  </a:cubicBezTo>
                  <a:lnTo>
                    <a:pt x="88" y="128"/>
                  </a:lnTo>
                  <a:close/>
                  <a:moveTo>
                    <a:pt x="60" y="110"/>
                  </a:moveTo>
                  <a:cubicBezTo>
                    <a:pt x="60" y="128"/>
                    <a:pt x="60" y="128"/>
                    <a:pt x="60" y="128"/>
                  </a:cubicBezTo>
                  <a:cubicBezTo>
                    <a:pt x="39" y="128"/>
                    <a:pt x="39" y="128"/>
                    <a:pt x="39" y="128"/>
                  </a:cubicBezTo>
                  <a:cubicBezTo>
                    <a:pt x="39" y="110"/>
                    <a:pt x="39" y="110"/>
                    <a:pt x="39" y="110"/>
                  </a:cubicBezTo>
                  <a:lnTo>
                    <a:pt x="60" y="110"/>
                  </a:lnTo>
                  <a:close/>
                  <a:moveTo>
                    <a:pt x="12" y="98"/>
                  </a:moveTo>
                  <a:cubicBezTo>
                    <a:pt x="12" y="41"/>
                    <a:pt x="12" y="41"/>
                    <a:pt x="12" y="41"/>
                  </a:cubicBezTo>
                  <a:cubicBezTo>
                    <a:pt x="88" y="41"/>
                    <a:pt x="88" y="41"/>
                    <a:pt x="88" y="41"/>
                  </a:cubicBezTo>
                  <a:cubicBezTo>
                    <a:pt x="88" y="98"/>
                    <a:pt x="88" y="98"/>
                    <a:pt x="88" y="98"/>
                  </a:cubicBezTo>
                  <a:lnTo>
                    <a:pt x="12" y="98"/>
                  </a:lnTo>
                  <a:close/>
                  <a:moveTo>
                    <a:pt x="39" y="29"/>
                  </a:moveTo>
                  <a:cubicBezTo>
                    <a:pt x="39" y="12"/>
                    <a:pt x="39" y="12"/>
                    <a:pt x="39" y="12"/>
                  </a:cubicBezTo>
                  <a:cubicBezTo>
                    <a:pt x="60" y="12"/>
                    <a:pt x="60" y="12"/>
                    <a:pt x="60" y="12"/>
                  </a:cubicBezTo>
                  <a:cubicBezTo>
                    <a:pt x="60" y="29"/>
                    <a:pt x="60" y="29"/>
                    <a:pt x="60" y="29"/>
                  </a:cubicBezTo>
                  <a:lnTo>
                    <a:pt x="39" y="29"/>
                  </a:lnTo>
                  <a:close/>
                  <a:moveTo>
                    <a:pt x="88" y="29"/>
                  </a:moveTo>
                  <a:cubicBezTo>
                    <a:pt x="72" y="29"/>
                    <a:pt x="72" y="29"/>
                    <a:pt x="72" y="29"/>
                  </a:cubicBezTo>
                  <a:cubicBezTo>
                    <a:pt x="72" y="12"/>
                    <a:pt x="72" y="12"/>
                    <a:pt x="72" y="12"/>
                  </a:cubicBezTo>
                  <a:cubicBezTo>
                    <a:pt x="88" y="12"/>
                    <a:pt x="88" y="12"/>
                    <a:pt x="88" y="12"/>
                  </a:cubicBezTo>
                  <a:lnTo>
                    <a:pt x="88" y="29"/>
                  </a:lnTo>
                  <a:close/>
                  <a:moveTo>
                    <a:pt x="12" y="12"/>
                  </a:moveTo>
                  <a:cubicBezTo>
                    <a:pt x="27" y="12"/>
                    <a:pt x="27" y="12"/>
                    <a:pt x="27" y="12"/>
                  </a:cubicBezTo>
                  <a:cubicBezTo>
                    <a:pt x="27" y="29"/>
                    <a:pt x="27" y="29"/>
                    <a:pt x="27" y="29"/>
                  </a:cubicBezTo>
                  <a:cubicBezTo>
                    <a:pt x="12" y="29"/>
                    <a:pt x="12" y="29"/>
                    <a:pt x="12" y="29"/>
                  </a:cubicBezTo>
                  <a:lnTo>
                    <a:pt x="12" y="12"/>
                  </a:lnTo>
                  <a:close/>
                  <a:moveTo>
                    <a:pt x="12" y="110"/>
                  </a:moveTo>
                  <a:cubicBezTo>
                    <a:pt x="27" y="110"/>
                    <a:pt x="27" y="110"/>
                    <a:pt x="27" y="110"/>
                  </a:cubicBezTo>
                  <a:cubicBezTo>
                    <a:pt x="27" y="128"/>
                    <a:pt x="27" y="128"/>
                    <a:pt x="27" y="128"/>
                  </a:cubicBezTo>
                  <a:cubicBezTo>
                    <a:pt x="12" y="128"/>
                    <a:pt x="12" y="128"/>
                    <a:pt x="12" y="128"/>
                  </a:cubicBezTo>
                  <a:lnTo>
                    <a:pt x="12" y="110"/>
                  </a:lnTo>
                  <a:close/>
                  <a:moveTo>
                    <a:pt x="124" y="128"/>
                  </a:moveTo>
                  <a:cubicBezTo>
                    <a:pt x="100" y="128"/>
                    <a:pt x="100" y="128"/>
                    <a:pt x="100" y="128"/>
                  </a:cubicBezTo>
                  <a:cubicBezTo>
                    <a:pt x="100" y="104"/>
                    <a:pt x="100" y="104"/>
                    <a:pt x="100" y="104"/>
                  </a:cubicBezTo>
                  <a:cubicBezTo>
                    <a:pt x="100" y="45"/>
                    <a:pt x="100" y="45"/>
                    <a:pt x="100" y="45"/>
                  </a:cubicBezTo>
                  <a:cubicBezTo>
                    <a:pt x="124" y="45"/>
                    <a:pt x="124" y="45"/>
                    <a:pt x="124" y="45"/>
                  </a:cubicBezTo>
                  <a:lnTo>
                    <a:pt x="124" y="128"/>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schemeClr val="tx1">
                    <a:lumMod val="65000"/>
                    <a:lumOff val="35000"/>
                  </a:schemeClr>
                </a:solidFill>
              </a:endParaRPr>
            </a:p>
          </p:txBody>
        </p:sp>
      </p:grpSp>
      <p:grpSp>
        <p:nvGrpSpPr>
          <p:cNvPr id="17" name="组合 16"/>
          <p:cNvGrpSpPr/>
          <p:nvPr/>
        </p:nvGrpSpPr>
        <p:grpSpPr>
          <a:xfrm>
            <a:off x="4119245" y="2924810"/>
            <a:ext cx="1121410" cy="1121410"/>
            <a:chOff x="6487" y="4606"/>
            <a:chExt cx="1766" cy="1766"/>
          </a:xfrm>
          <a:solidFill>
            <a:srgbClr val="55463D"/>
          </a:solidFill>
        </p:grpSpPr>
        <p:sp>
          <p:nvSpPr>
            <p:cNvPr id="26" name="Oval 5"/>
            <p:cNvSpPr>
              <a:spLocks noChangeArrowheads="1"/>
            </p:cNvSpPr>
            <p:nvPr/>
          </p:nvSpPr>
          <p:spPr bwMode="auto">
            <a:xfrm>
              <a:off x="6487" y="4606"/>
              <a:ext cx="1767" cy="1767"/>
            </a:xfrm>
            <a:prstGeom prst="ellipse">
              <a:avLst/>
            </a:prstGeom>
            <a:solidFill>
              <a:srgbClr val="55463D">
                <a:alpha val="50000"/>
              </a:srgbClr>
            </a:solidFill>
            <a:ln>
              <a:noFill/>
            </a:ln>
          </p:spPr>
          <p:txBody>
            <a:bodyPr/>
            <a:lstStyle/>
            <a:p>
              <a:endParaRPr lang="zh-CN" altLang="en-US">
                <a:solidFill>
                  <a:schemeClr val="tx1">
                    <a:lumMod val="65000"/>
                    <a:lumOff val="35000"/>
                  </a:schemeClr>
                </a:solidFill>
              </a:endParaRPr>
            </a:p>
          </p:txBody>
        </p:sp>
        <p:grpSp>
          <p:nvGrpSpPr>
            <p:cNvPr id="41" name="Group 20"/>
            <p:cNvGrpSpPr/>
            <p:nvPr/>
          </p:nvGrpSpPr>
          <p:grpSpPr bwMode="auto">
            <a:xfrm>
              <a:off x="6964" y="5018"/>
              <a:ext cx="812" cy="827"/>
              <a:chOff x="0" y="0"/>
              <a:chExt cx="276" cy="281"/>
            </a:xfrm>
            <a:grpFill/>
          </p:grpSpPr>
          <p:sp>
            <p:nvSpPr>
              <p:cNvPr id="42" name="Freeform 21"/>
              <p:cNvSpPr/>
              <p:nvPr/>
            </p:nvSpPr>
            <p:spPr bwMode="auto">
              <a:xfrm>
                <a:off x="0" y="0"/>
                <a:ext cx="276" cy="203"/>
              </a:xfrm>
              <a:custGeom>
                <a:avLst/>
                <a:gdLst>
                  <a:gd name="T0" fmla="*/ 106 w 138"/>
                  <a:gd name="T1" fmla="*/ 37 h 101"/>
                  <a:gd name="T2" fmla="*/ 100 w 138"/>
                  <a:gd name="T3" fmla="*/ 38 h 101"/>
                  <a:gd name="T4" fmla="*/ 100 w 138"/>
                  <a:gd name="T5" fmla="*/ 35 h 101"/>
                  <a:gd name="T6" fmla="*/ 66 w 138"/>
                  <a:gd name="T7" fmla="*/ 0 h 101"/>
                  <a:gd name="T8" fmla="*/ 32 w 138"/>
                  <a:gd name="T9" fmla="*/ 29 h 101"/>
                  <a:gd name="T10" fmla="*/ 22 w 138"/>
                  <a:gd name="T11" fmla="*/ 30 h 101"/>
                  <a:gd name="T12" fmla="*/ 22 w 138"/>
                  <a:gd name="T13" fmla="*/ 30 h 101"/>
                  <a:gd name="T14" fmla="*/ 8 w 138"/>
                  <a:gd name="T15" fmla="*/ 51 h 101"/>
                  <a:gd name="T16" fmla="*/ 10 w 138"/>
                  <a:gd name="T17" fmla="*/ 60 h 101"/>
                  <a:gd name="T18" fmla="*/ 0 w 138"/>
                  <a:gd name="T19" fmla="*/ 79 h 101"/>
                  <a:gd name="T20" fmla="*/ 22 w 138"/>
                  <a:gd name="T21" fmla="*/ 101 h 101"/>
                  <a:gd name="T22" fmla="*/ 45 w 138"/>
                  <a:gd name="T23" fmla="*/ 101 h 101"/>
                  <a:gd name="T24" fmla="*/ 51 w 138"/>
                  <a:gd name="T25" fmla="*/ 95 h 101"/>
                  <a:gd name="T26" fmla="*/ 45 w 138"/>
                  <a:gd name="T27" fmla="*/ 89 h 101"/>
                  <a:gd name="T28" fmla="*/ 22 w 138"/>
                  <a:gd name="T29" fmla="*/ 89 h 101"/>
                  <a:gd name="T30" fmla="*/ 12 w 138"/>
                  <a:gd name="T31" fmla="*/ 79 h 101"/>
                  <a:gd name="T32" fmla="*/ 20 w 138"/>
                  <a:gd name="T33" fmla="*/ 69 h 101"/>
                  <a:gd name="T34" fmla="*/ 25 w 138"/>
                  <a:gd name="T35" fmla="*/ 65 h 101"/>
                  <a:gd name="T36" fmla="*/ 23 w 138"/>
                  <a:gd name="T37" fmla="*/ 58 h 101"/>
                  <a:gd name="T38" fmla="*/ 20 w 138"/>
                  <a:gd name="T39" fmla="*/ 51 h 101"/>
                  <a:gd name="T40" fmla="*/ 26 w 138"/>
                  <a:gd name="T41" fmla="*/ 41 h 101"/>
                  <a:gd name="T42" fmla="*/ 26 w 138"/>
                  <a:gd name="T43" fmla="*/ 41 h 101"/>
                  <a:gd name="T44" fmla="*/ 35 w 138"/>
                  <a:gd name="T45" fmla="*/ 42 h 101"/>
                  <a:gd name="T46" fmla="*/ 41 w 138"/>
                  <a:gd name="T47" fmla="*/ 42 h 101"/>
                  <a:gd name="T48" fmla="*/ 43 w 138"/>
                  <a:gd name="T49" fmla="*/ 36 h 101"/>
                  <a:gd name="T50" fmla="*/ 43 w 138"/>
                  <a:gd name="T51" fmla="*/ 35 h 101"/>
                  <a:gd name="T52" fmla="*/ 43 w 138"/>
                  <a:gd name="T53" fmla="*/ 35 h 101"/>
                  <a:gd name="T54" fmla="*/ 66 w 138"/>
                  <a:gd name="T55" fmla="*/ 12 h 101"/>
                  <a:gd name="T56" fmla="*/ 88 w 138"/>
                  <a:gd name="T57" fmla="*/ 35 h 101"/>
                  <a:gd name="T58" fmla="*/ 84 w 138"/>
                  <a:gd name="T59" fmla="*/ 46 h 101"/>
                  <a:gd name="T60" fmla="*/ 86 w 138"/>
                  <a:gd name="T61" fmla="*/ 54 h 101"/>
                  <a:gd name="T62" fmla="*/ 93 w 138"/>
                  <a:gd name="T63" fmla="*/ 54 h 101"/>
                  <a:gd name="T64" fmla="*/ 106 w 138"/>
                  <a:gd name="T65" fmla="*/ 49 h 101"/>
                  <a:gd name="T66" fmla="*/ 126 w 138"/>
                  <a:gd name="T67" fmla="*/ 69 h 101"/>
                  <a:gd name="T68" fmla="*/ 106 w 138"/>
                  <a:gd name="T69" fmla="*/ 89 h 101"/>
                  <a:gd name="T70" fmla="*/ 93 w 138"/>
                  <a:gd name="T71" fmla="*/ 89 h 101"/>
                  <a:gd name="T72" fmla="*/ 87 w 138"/>
                  <a:gd name="T73" fmla="*/ 95 h 101"/>
                  <a:gd name="T74" fmla="*/ 93 w 138"/>
                  <a:gd name="T75" fmla="*/ 101 h 101"/>
                  <a:gd name="T76" fmla="*/ 106 w 138"/>
                  <a:gd name="T77" fmla="*/ 101 h 101"/>
                  <a:gd name="T78" fmla="*/ 138 w 138"/>
                  <a:gd name="T79" fmla="*/ 69 h 101"/>
                  <a:gd name="T80" fmla="*/ 106 w 138"/>
                  <a:gd name="T81" fmla="*/ 3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38" h="101">
                    <a:moveTo>
                      <a:pt x="106" y="37"/>
                    </a:moveTo>
                    <a:cubicBezTo>
                      <a:pt x="104" y="37"/>
                      <a:pt x="102" y="37"/>
                      <a:pt x="100" y="38"/>
                    </a:cubicBezTo>
                    <a:cubicBezTo>
                      <a:pt x="100" y="37"/>
                      <a:pt x="100" y="36"/>
                      <a:pt x="100" y="35"/>
                    </a:cubicBezTo>
                    <a:cubicBezTo>
                      <a:pt x="100" y="16"/>
                      <a:pt x="84" y="0"/>
                      <a:pt x="66" y="0"/>
                    </a:cubicBezTo>
                    <a:cubicBezTo>
                      <a:pt x="49" y="0"/>
                      <a:pt x="35" y="13"/>
                      <a:pt x="32" y="29"/>
                    </a:cubicBezTo>
                    <a:cubicBezTo>
                      <a:pt x="28" y="28"/>
                      <a:pt x="25" y="29"/>
                      <a:pt x="22" y="30"/>
                    </a:cubicBezTo>
                    <a:cubicBezTo>
                      <a:pt x="22" y="30"/>
                      <a:pt x="22" y="30"/>
                      <a:pt x="22" y="30"/>
                    </a:cubicBezTo>
                    <a:cubicBezTo>
                      <a:pt x="13" y="33"/>
                      <a:pt x="8" y="42"/>
                      <a:pt x="8" y="51"/>
                    </a:cubicBezTo>
                    <a:cubicBezTo>
                      <a:pt x="8" y="54"/>
                      <a:pt x="8" y="57"/>
                      <a:pt x="10" y="60"/>
                    </a:cubicBezTo>
                    <a:cubicBezTo>
                      <a:pt x="4" y="64"/>
                      <a:pt x="0" y="71"/>
                      <a:pt x="0" y="79"/>
                    </a:cubicBezTo>
                    <a:cubicBezTo>
                      <a:pt x="0" y="91"/>
                      <a:pt x="10" y="101"/>
                      <a:pt x="22" y="101"/>
                    </a:cubicBezTo>
                    <a:cubicBezTo>
                      <a:pt x="45" y="101"/>
                      <a:pt x="45" y="101"/>
                      <a:pt x="45" y="101"/>
                    </a:cubicBezTo>
                    <a:cubicBezTo>
                      <a:pt x="48" y="101"/>
                      <a:pt x="51" y="98"/>
                      <a:pt x="51" y="95"/>
                    </a:cubicBezTo>
                    <a:cubicBezTo>
                      <a:pt x="51" y="92"/>
                      <a:pt x="48" y="89"/>
                      <a:pt x="45" y="89"/>
                    </a:cubicBezTo>
                    <a:cubicBezTo>
                      <a:pt x="22" y="89"/>
                      <a:pt x="22" y="89"/>
                      <a:pt x="22" y="89"/>
                    </a:cubicBezTo>
                    <a:cubicBezTo>
                      <a:pt x="16" y="89"/>
                      <a:pt x="12" y="84"/>
                      <a:pt x="12" y="79"/>
                    </a:cubicBezTo>
                    <a:cubicBezTo>
                      <a:pt x="12" y="74"/>
                      <a:pt x="16" y="70"/>
                      <a:pt x="20" y="69"/>
                    </a:cubicBezTo>
                    <a:cubicBezTo>
                      <a:pt x="23" y="69"/>
                      <a:pt x="25" y="67"/>
                      <a:pt x="25" y="65"/>
                    </a:cubicBezTo>
                    <a:cubicBezTo>
                      <a:pt x="26" y="62"/>
                      <a:pt x="25" y="60"/>
                      <a:pt x="23" y="58"/>
                    </a:cubicBezTo>
                    <a:cubicBezTo>
                      <a:pt x="21" y="57"/>
                      <a:pt x="20" y="54"/>
                      <a:pt x="20" y="51"/>
                    </a:cubicBezTo>
                    <a:cubicBezTo>
                      <a:pt x="20" y="47"/>
                      <a:pt x="22" y="43"/>
                      <a:pt x="26" y="41"/>
                    </a:cubicBezTo>
                    <a:cubicBezTo>
                      <a:pt x="26" y="41"/>
                      <a:pt x="26" y="41"/>
                      <a:pt x="26" y="41"/>
                    </a:cubicBezTo>
                    <a:cubicBezTo>
                      <a:pt x="29" y="40"/>
                      <a:pt x="32" y="40"/>
                      <a:pt x="35" y="42"/>
                    </a:cubicBezTo>
                    <a:cubicBezTo>
                      <a:pt x="36" y="43"/>
                      <a:pt x="39" y="43"/>
                      <a:pt x="41" y="42"/>
                    </a:cubicBezTo>
                    <a:cubicBezTo>
                      <a:pt x="43" y="41"/>
                      <a:pt x="44" y="39"/>
                      <a:pt x="43" y="36"/>
                    </a:cubicBezTo>
                    <a:cubicBezTo>
                      <a:pt x="43" y="36"/>
                      <a:pt x="43" y="36"/>
                      <a:pt x="43" y="35"/>
                    </a:cubicBezTo>
                    <a:cubicBezTo>
                      <a:pt x="43" y="35"/>
                      <a:pt x="43" y="35"/>
                      <a:pt x="43" y="35"/>
                    </a:cubicBezTo>
                    <a:cubicBezTo>
                      <a:pt x="43" y="22"/>
                      <a:pt x="53" y="12"/>
                      <a:pt x="66" y="12"/>
                    </a:cubicBezTo>
                    <a:cubicBezTo>
                      <a:pt x="78" y="12"/>
                      <a:pt x="88" y="22"/>
                      <a:pt x="88" y="35"/>
                    </a:cubicBezTo>
                    <a:cubicBezTo>
                      <a:pt x="88" y="39"/>
                      <a:pt x="87" y="43"/>
                      <a:pt x="84" y="46"/>
                    </a:cubicBezTo>
                    <a:cubicBezTo>
                      <a:pt x="83" y="49"/>
                      <a:pt x="83" y="52"/>
                      <a:pt x="86" y="54"/>
                    </a:cubicBezTo>
                    <a:cubicBezTo>
                      <a:pt x="88" y="56"/>
                      <a:pt x="91" y="56"/>
                      <a:pt x="93" y="54"/>
                    </a:cubicBezTo>
                    <a:cubicBezTo>
                      <a:pt x="96" y="52"/>
                      <a:pt x="100" y="49"/>
                      <a:pt x="106" y="49"/>
                    </a:cubicBezTo>
                    <a:cubicBezTo>
                      <a:pt x="117" y="49"/>
                      <a:pt x="126" y="58"/>
                      <a:pt x="126" y="69"/>
                    </a:cubicBezTo>
                    <a:cubicBezTo>
                      <a:pt x="126" y="80"/>
                      <a:pt x="117" y="89"/>
                      <a:pt x="106" y="89"/>
                    </a:cubicBezTo>
                    <a:cubicBezTo>
                      <a:pt x="93" y="89"/>
                      <a:pt x="93" y="89"/>
                      <a:pt x="93" y="89"/>
                    </a:cubicBezTo>
                    <a:cubicBezTo>
                      <a:pt x="90" y="89"/>
                      <a:pt x="87" y="92"/>
                      <a:pt x="87" y="95"/>
                    </a:cubicBezTo>
                    <a:cubicBezTo>
                      <a:pt x="87" y="98"/>
                      <a:pt x="90" y="101"/>
                      <a:pt x="93" y="101"/>
                    </a:cubicBezTo>
                    <a:cubicBezTo>
                      <a:pt x="106" y="101"/>
                      <a:pt x="106" y="101"/>
                      <a:pt x="106" y="101"/>
                    </a:cubicBezTo>
                    <a:cubicBezTo>
                      <a:pt x="124" y="101"/>
                      <a:pt x="138" y="87"/>
                      <a:pt x="138" y="69"/>
                    </a:cubicBezTo>
                    <a:cubicBezTo>
                      <a:pt x="138" y="51"/>
                      <a:pt x="124" y="37"/>
                      <a:pt x="106" y="37"/>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schemeClr val="tx1">
                      <a:lumMod val="65000"/>
                      <a:lumOff val="35000"/>
                    </a:schemeClr>
                  </a:solidFill>
                </a:endParaRPr>
              </a:p>
            </p:txBody>
          </p:sp>
          <p:sp>
            <p:nvSpPr>
              <p:cNvPr id="43" name="Freeform 22"/>
              <p:cNvSpPr/>
              <p:nvPr/>
            </p:nvSpPr>
            <p:spPr bwMode="auto">
              <a:xfrm>
                <a:off x="84" y="115"/>
                <a:ext cx="108" cy="166"/>
              </a:xfrm>
              <a:custGeom>
                <a:avLst/>
                <a:gdLst>
                  <a:gd name="T0" fmla="*/ 43 w 54"/>
                  <a:gd name="T1" fmla="*/ 53 h 83"/>
                  <a:gd name="T2" fmla="*/ 33 w 54"/>
                  <a:gd name="T3" fmla="*/ 63 h 83"/>
                  <a:gd name="T4" fmla="*/ 33 w 54"/>
                  <a:gd name="T5" fmla="*/ 6 h 83"/>
                  <a:gd name="T6" fmla="*/ 27 w 54"/>
                  <a:gd name="T7" fmla="*/ 0 h 83"/>
                  <a:gd name="T8" fmla="*/ 21 w 54"/>
                  <a:gd name="T9" fmla="*/ 6 h 83"/>
                  <a:gd name="T10" fmla="*/ 21 w 54"/>
                  <a:gd name="T11" fmla="*/ 63 h 83"/>
                  <a:gd name="T12" fmla="*/ 11 w 54"/>
                  <a:gd name="T13" fmla="*/ 53 h 83"/>
                  <a:gd name="T14" fmla="*/ 2 w 54"/>
                  <a:gd name="T15" fmla="*/ 53 h 83"/>
                  <a:gd name="T16" fmla="*/ 2 w 54"/>
                  <a:gd name="T17" fmla="*/ 61 h 83"/>
                  <a:gd name="T18" fmla="*/ 23 w 54"/>
                  <a:gd name="T19" fmla="*/ 82 h 83"/>
                  <a:gd name="T20" fmla="*/ 27 w 54"/>
                  <a:gd name="T21" fmla="*/ 83 h 83"/>
                  <a:gd name="T22" fmla="*/ 31 w 54"/>
                  <a:gd name="T23" fmla="*/ 82 h 83"/>
                  <a:gd name="T24" fmla="*/ 52 w 54"/>
                  <a:gd name="T25" fmla="*/ 61 h 83"/>
                  <a:gd name="T26" fmla="*/ 52 w 54"/>
                  <a:gd name="T27" fmla="*/ 53 h 83"/>
                  <a:gd name="T28" fmla="*/ 43 w 54"/>
                  <a:gd name="T29" fmla="*/ 5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4" h="83">
                    <a:moveTo>
                      <a:pt x="43" y="53"/>
                    </a:moveTo>
                    <a:cubicBezTo>
                      <a:pt x="33" y="63"/>
                      <a:pt x="33" y="63"/>
                      <a:pt x="33" y="63"/>
                    </a:cubicBezTo>
                    <a:cubicBezTo>
                      <a:pt x="33" y="6"/>
                      <a:pt x="33" y="6"/>
                      <a:pt x="33" y="6"/>
                    </a:cubicBezTo>
                    <a:cubicBezTo>
                      <a:pt x="33" y="2"/>
                      <a:pt x="30" y="0"/>
                      <a:pt x="27" y="0"/>
                    </a:cubicBezTo>
                    <a:cubicBezTo>
                      <a:pt x="24" y="0"/>
                      <a:pt x="21" y="2"/>
                      <a:pt x="21" y="6"/>
                    </a:cubicBezTo>
                    <a:cubicBezTo>
                      <a:pt x="21" y="63"/>
                      <a:pt x="21" y="63"/>
                      <a:pt x="21" y="63"/>
                    </a:cubicBezTo>
                    <a:cubicBezTo>
                      <a:pt x="11" y="53"/>
                      <a:pt x="11" y="53"/>
                      <a:pt x="11" y="53"/>
                    </a:cubicBezTo>
                    <a:cubicBezTo>
                      <a:pt x="8" y="50"/>
                      <a:pt x="5" y="50"/>
                      <a:pt x="2" y="53"/>
                    </a:cubicBezTo>
                    <a:cubicBezTo>
                      <a:pt x="0" y="55"/>
                      <a:pt x="0" y="59"/>
                      <a:pt x="2" y="61"/>
                    </a:cubicBezTo>
                    <a:cubicBezTo>
                      <a:pt x="23" y="82"/>
                      <a:pt x="23" y="82"/>
                      <a:pt x="23" y="82"/>
                    </a:cubicBezTo>
                    <a:cubicBezTo>
                      <a:pt x="24" y="83"/>
                      <a:pt x="25" y="83"/>
                      <a:pt x="27" y="83"/>
                    </a:cubicBezTo>
                    <a:cubicBezTo>
                      <a:pt x="28" y="83"/>
                      <a:pt x="30" y="83"/>
                      <a:pt x="31" y="82"/>
                    </a:cubicBezTo>
                    <a:cubicBezTo>
                      <a:pt x="52" y="61"/>
                      <a:pt x="52" y="61"/>
                      <a:pt x="52" y="61"/>
                    </a:cubicBezTo>
                    <a:cubicBezTo>
                      <a:pt x="54" y="59"/>
                      <a:pt x="54" y="55"/>
                      <a:pt x="52" y="53"/>
                    </a:cubicBezTo>
                    <a:cubicBezTo>
                      <a:pt x="49" y="50"/>
                      <a:pt x="45" y="50"/>
                      <a:pt x="43" y="53"/>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schemeClr val="tx1">
                      <a:lumMod val="65000"/>
                      <a:lumOff val="35000"/>
                    </a:schemeClr>
                  </a:solidFill>
                </a:endParaRPr>
              </a:p>
            </p:txBody>
          </p:sp>
        </p:grpSp>
      </p:grpSp>
      <p:grpSp>
        <p:nvGrpSpPr>
          <p:cNvPr id="16" name="组合 15"/>
          <p:cNvGrpSpPr/>
          <p:nvPr/>
        </p:nvGrpSpPr>
        <p:grpSpPr>
          <a:xfrm>
            <a:off x="5534025" y="4329430"/>
            <a:ext cx="1125220" cy="1125220"/>
            <a:chOff x="8715" y="6818"/>
            <a:chExt cx="1772" cy="1772"/>
          </a:xfrm>
          <a:solidFill>
            <a:srgbClr val="55463D"/>
          </a:solidFill>
        </p:grpSpPr>
        <p:sp>
          <p:nvSpPr>
            <p:cNvPr id="27" name="Oval 6"/>
            <p:cNvSpPr>
              <a:spLocks noChangeArrowheads="1"/>
            </p:cNvSpPr>
            <p:nvPr/>
          </p:nvSpPr>
          <p:spPr bwMode="auto">
            <a:xfrm>
              <a:off x="8715" y="6818"/>
              <a:ext cx="1772" cy="1772"/>
            </a:xfrm>
            <a:prstGeom prst="ellipse">
              <a:avLst/>
            </a:prstGeom>
            <a:solidFill>
              <a:srgbClr val="55463D">
                <a:alpha val="50000"/>
              </a:srgbClr>
            </a:solidFill>
            <a:ln>
              <a:noFill/>
            </a:ln>
          </p:spPr>
          <p:txBody>
            <a:bodyPr/>
            <a:lstStyle/>
            <a:p>
              <a:endParaRPr lang="zh-CN" altLang="en-US">
                <a:solidFill>
                  <a:schemeClr val="tx1">
                    <a:lumMod val="65000"/>
                    <a:lumOff val="35000"/>
                  </a:schemeClr>
                </a:solidFill>
              </a:endParaRPr>
            </a:p>
          </p:txBody>
        </p:sp>
        <p:sp>
          <p:nvSpPr>
            <p:cNvPr id="44" name="Freeform 23"/>
            <p:cNvSpPr>
              <a:spLocks noEditPoints="1"/>
            </p:cNvSpPr>
            <p:nvPr/>
          </p:nvSpPr>
          <p:spPr bwMode="auto">
            <a:xfrm>
              <a:off x="9241" y="7323"/>
              <a:ext cx="717" cy="761"/>
            </a:xfrm>
            <a:custGeom>
              <a:avLst/>
              <a:gdLst>
                <a:gd name="T0" fmla="*/ 111 w 132"/>
                <a:gd name="T1" fmla="*/ 56 h 140"/>
                <a:gd name="T2" fmla="*/ 103 w 132"/>
                <a:gd name="T3" fmla="*/ 56 h 140"/>
                <a:gd name="T4" fmla="*/ 103 w 132"/>
                <a:gd name="T5" fmla="*/ 37 h 140"/>
                <a:gd name="T6" fmla="*/ 66 w 132"/>
                <a:gd name="T7" fmla="*/ 0 h 140"/>
                <a:gd name="T8" fmla="*/ 29 w 132"/>
                <a:gd name="T9" fmla="*/ 37 h 140"/>
                <a:gd name="T10" fmla="*/ 29 w 132"/>
                <a:gd name="T11" fmla="*/ 55 h 140"/>
                <a:gd name="T12" fmla="*/ 21 w 132"/>
                <a:gd name="T13" fmla="*/ 55 h 140"/>
                <a:gd name="T14" fmla="*/ 0 w 132"/>
                <a:gd name="T15" fmla="*/ 76 h 140"/>
                <a:gd name="T16" fmla="*/ 21 w 132"/>
                <a:gd name="T17" fmla="*/ 97 h 140"/>
                <a:gd name="T18" fmla="*/ 41 w 132"/>
                <a:gd name="T19" fmla="*/ 97 h 140"/>
                <a:gd name="T20" fmla="*/ 41 w 132"/>
                <a:gd name="T21" fmla="*/ 57 h 140"/>
                <a:gd name="T22" fmla="*/ 41 w 132"/>
                <a:gd name="T23" fmla="*/ 55 h 140"/>
                <a:gd name="T24" fmla="*/ 41 w 132"/>
                <a:gd name="T25" fmla="*/ 37 h 140"/>
                <a:gd name="T26" fmla="*/ 66 w 132"/>
                <a:gd name="T27" fmla="*/ 12 h 140"/>
                <a:gd name="T28" fmla="*/ 91 w 132"/>
                <a:gd name="T29" fmla="*/ 37 h 140"/>
                <a:gd name="T30" fmla="*/ 91 w 132"/>
                <a:gd name="T31" fmla="*/ 56 h 140"/>
                <a:gd name="T32" fmla="*/ 91 w 132"/>
                <a:gd name="T33" fmla="*/ 59 h 140"/>
                <a:gd name="T34" fmla="*/ 91 w 132"/>
                <a:gd name="T35" fmla="*/ 92 h 140"/>
                <a:gd name="T36" fmla="*/ 91 w 132"/>
                <a:gd name="T37" fmla="*/ 98 h 140"/>
                <a:gd name="T38" fmla="*/ 91 w 132"/>
                <a:gd name="T39" fmla="*/ 109 h 140"/>
                <a:gd name="T40" fmla="*/ 81 w 132"/>
                <a:gd name="T41" fmla="*/ 119 h 140"/>
                <a:gd name="T42" fmla="*/ 79 w 132"/>
                <a:gd name="T43" fmla="*/ 119 h 140"/>
                <a:gd name="T44" fmla="*/ 66 w 132"/>
                <a:gd name="T45" fmla="*/ 110 h 140"/>
                <a:gd name="T46" fmla="*/ 51 w 132"/>
                <a:gd name="T47" fmla="*/ 125 h 140"/>
                <a:gd name="T48" fmla="*/ 66 w 132"/>
                <a:gd name="T49" fmla="*/ 140 h 140"/>
                <a:gd name="T50" fmla="*/ 79 w 132"/>
                <a:gd name="T51" fmla="*/ 131 h 140"/>
                <a:gd name="T52" fmla="*/ 81 w 132"/>
                <a:gd name="T53" fmla="*/ 131 h 140"/>
                <a:gd name="T54" fmla="*/ 103 w 132"/>
                <a:gd name="T55" fmla="*/ 109 h 140"/>
                <a:gd name="T56" fmla="*/ 103 w 132"/>
                <a:gd name="T57" fmla="*/ 98 h 140"/>
                <a:gd name="T58" fmla="*/ 111 w 132"/>
                <a:gd name="T59" fmla="*/ 98 h 140"/>
                <a:gd name="T60" fmla="*/ 132 w 132"/>
                <a:gd name="T61" fmla="*/ 77 h 140"/>
                <a:gd name="T62" fmla="*/ 111 w 132"/>
                <a:gd name="T63" fmla="*/ 56 h 140"/>
                <a:gd name="T64" fmla="*/ 29 w 132"/>
                <a:gd name="T65" fmla="*/ 85 h 140"/>
                <a:gd name="T66" fmla="*/ 21 w 132"/>
                <a:gd name="T67" fmla="*/ 85 h 140"/>
                <a:gd name="T68" fmla="*/ 12 w 132"/>
                <a:gd name="T69" fmla="*/ 76 h 140"/>
                <a:gd name="T70" fmla="*/ 21 w 132"/>
                <a:gd name="T71" fmla="*/ 67 h 140"/>
                <a:gd name="T72" fmla="*/ 29 w 132"/>
                <a:gd name="T73" fmla="*/ 67 h 140"/>
                <a:gd name="T74" fmla="*/ 29 w 132"/>
                <a:gd name="T75" fmla="*/ 85 h 140"/>
                <a:gd name="T76" fmla="*/ 111 w 132"/>
                <a:gd name="T77" fmla="*/ 86 h 140"/>
                <a:gd name="T78" fmla="*/ 103 w 132"/>
                <a:gd name="T79" fmla="*/ 86 h 140"/>
                <a:gd name="T80" fmla="*/ 103 w 132"/>
                <a:gd name="T81" fmla="*/ 68 h 140"/>
                <a:gd name="T82" fmla="*/ 111 w 132"/>
                <a:gd name="T83" fmla="*/ 68 h 140"/>
                <a:gd name="T84" fmla="*/ 120 w 132"/>
                <a:gd name="T85" fmla="*/ 77 h 140"/>
                <a:gd name="T86" fmla="*/ 111 w 132"/>
                <a:gd name="T87" fmla="*/ 86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32" h="140">
                  <a:moveTo>
                    <a:pt x="111" y="56"/>
                  </a:moveTo>
                  <a:cubicBezTo>
                    <a:pt x="103" y="56"/>
                    <a:pt x="103" y="56"/>
                    <a:pt x="103" y="56"/>
                  </a:cubicBezTo>
                  <a:cubicBezTo>
                    <a:pt x="103" y="37"/>
                    <a:pt x="103" y="37"/>
                    <a:pt x="103" y="37"/>
                  </a:cubicBezTo>
                  <a:cubicBezTo>
                    <a:pt x="103" y="16"/>
                    <a:pt x="86" y="0"/>
                    <a:pt x="66" y="0"/>
                  </a:cubicBezTo>
                  <a:cubicBezTo>
                    <a:pt x="46" y="0"/>
                    <a:pt x="29" y="16"/>
                    <a:pt x="29" y="37"/>
                  </a:cubicBezTo>
                  <a:cubicBezTo>
                    <a:pt x="29" y="55"/>
                    <a:pt x="29" y="55"/>
                    <a:pt x="29" y="55"/>
                  </a:cubicBezTo>
                  <a:cubicBezTo>
                    <a:pt x="21" y="55"/>
                    <a:pt x="21" y="55"/>
                    <a:pt x="21" y="55"/>
                  </a:cubicBezTo>
                  <a:cubicBezTo>
                    <a:pt x="9" y="55"/>
                    <a:pt x="0" y="65"/>
                    <a:pt x="0" y="76"/>
                  </a:cubicBezTo>
                  <a:cubicBezTo>
                    <a:pt x="0" y="88"/>
                    <a:pt x="9" y="97"/>
                    <a:pt x="21" y="97"/>
                  </a:cubicBezTo>
                  <a:cubicBezTo>
                    <a:pt x="41" y="97"/>
                    <a:pt x="41" y="97"/>
                    <a:pt x="41" y="97"/>
                  </a:cubicBezTo>
                  <a:cubicBezTo>
                    <a:pt x="41" y="57"/>
                    <a:pt x="41" y="57"/>
                    <a:pt x="41" y="57"/>
                  </a:cubicBezTo>
                  <a:cubicBezTo>
                    <a:pt x="41" y="55"/>
                    <a:pt x="41" y="55"/>
                    <a:pt x="41" y="55"/>
                  </a:cubicBezTo>
                  <a:cubicBezTo>
                    <a:pt x="41" y="37"/>
                    <a:pt x="41" y="37"/>
                    <a:pt x="41" y="37"/>
                  </a:cubicBezTo>
                  <a:cubicBezTo>
                    <a:pt x="41" y="23"/>
                    <a:pt x="52" y="12"/>
                    <a:pt x="66" y="12"/>
                  </a:cubicBezTo>
                  <a:cubicBezTo>
                    <a:pt x="80" y="12"/>
                    <a:pt x="91" y="23"/>
                    <a:pt x="91" y="37"/>
                  </a:cubicBezTo>
                  <a:cubicBezTo>
                    <a:pt x="91" y="56"/>
                    <a:pt x="91" y="56"/>
                    <a:pt x="91" y="56"/>
                  </a:cubicBezTo>
                  <a:cubicBezTo>
                    <a:pt x="91" y="59"/>
                    <a:pt x="91" y="59"/>
                    <a:pt x="91" y="59"/>
                  </a:cubicBezTo>
                  <a:cubicBezTo>
                    <a:pt x="91" y="92"/>
                    <a:pt x="91" y="92"/>
                    <a:pt x="91" y="92"/>
                  </a:cubicBezTo>
                  <a:cubicBezTo>
                    <a:pt x="91" y="98"/>
                    <a:pt x="91" y="98"/>
                    <a:pt x="91" y="98"/>
                  </a:cubicBezTo>
                  <a:cubicBezTo>
                    <a:pt x="91" y="109"/>
                    <a:pt x="91" y="109"/>
                    <a:pt x="91" y="109"/>
                  </a:cubicBezTo>
                  <a:cubicBezTo>
                    <a:pt x="91" y="114"/>
                    <a:pt x="86" y="119"/>
                    <a:pt x="81" y="119"/>
                  </a:cubicBezTo>
                  <a:cubicBezTo>
                    <a:pt x="79" y="119"/>
                    <a:pt x="79" y="119"/>
                    <a:pt x="79" y="119"/>
                  </a:cubicBezTo>
                  <a:cubicBezTo>
                    <a:pt x="77" y="114"/>
                    <a:pt x="72" y="110"/>
                    <a:pt x="66" y="110"/>
                  </a:cubicBezTo>
                  <a:cubicBezTo>
                    <a:pt x="58" y="110"/>
                    <a:pt x="51" y="117"/>
                    <a:pt x="51" y="125"/>
                  </a:cubicBezTo>
                  <a:cubicBezTo>
                    <a:pt x="51" y="133"/>
                    <a:pt x="58" y="140"/>
                    <a:pt x="66" y="140"/>
                  </a:cubicBezTo>
                  <a:cubicBezTo>
                    <a:pt x="72" y="140"/>
                    <a:pt x="77" y="136"/>
                    <a:pt x="79" y="131"/>
                  </a:cubicBezTo>
                  <a:cubicBezTo>
                    <a:pt x="81" y="131"/>
                    <a:pt x="81" y="131"/>
                    <a:pt x="81" y="131"/>
                  </a:cubicBezTo>
                  <a:cubicBezTo>
                    <a:pt x="93" y="131"/>
                    <a:pt x="103" y="121"/>
                    <a:pt x="103" y="109"/>
                  </a:cubicBezTo>
                  <a:cubicBezTo>
                    <a:pt x="103" y="98"/>
                    <a:pt x="103" y="98"/>
                    <a:pt x="103" y="98"/>
                  </a:cubicBezTo>
                  <a:cubicBezTo>
                    <a:pt x="111" y="98"/>
                    <a:pt x="111" y="98"/>
                    <a:pt x="111" y="98"/>
                  </a:cubicBezTo>
                  <a:cubicBezTo>
                    <a:pt x="123" y="98"/>
                    <a:pt x="132" y="89"/>
                    <a:pt x="132" y="77"/>
                  </a:cubicBezTo>
                  <a:cubicBezTo>
                    <a:pt x="132" y="66"/>
                    <a:pt x="123" y="56"/>
                    <a:pt x="111" y="56"/>
                  </a:cubicBezTo>
                  <a:close/>
                  <a:moveTo>
                    <a:pt x="29" y="85"/>
                  </a:moveTo>
                  <a:cubicBezTo>
                    <a:pt x="21" y="85"/>
                    <a:pt x="21" y="85"/>
                    <a:pt x="21" y="85"/>
                  </a:cubicBezTo>
                  <a:cubicBezTo>
                    <a:pt x="16" y="85"/>
                    <a:pt x="12" y="81"/>
                    <a:pt x="12" y="76"/>
                  </a:cubicBezTo>
                  <a:cubicBezTo>
                    <a:pt x="12" y="71"/>
                    <a:pt x="16" y="67"/>
                    <a:pt x="21" y="67"/>
                  </a:cubicBezTo>
                  <a:cubicBezTo>
                    <a:pt x="29" y="67"/>
                    <a:pt x="29" y="67"/>
                    <a:pt x="29" y="67"/>
                  </a:cubicBezTo>
                  <a:lnTo>
                    <a:pt x="29" y="85"/>
                  </a:lnTo>
                  <a:close/>
                  <a:moveTo>
                    <a:pt x="111" y="86"/>
                  </a:moveTo>
                  <a:cubicBezTo>
                    <a:pt x="103" y="86"/>
                    <a:pt x="103" y="86"/>
                    <a:pt x="103" y="86"/>
                  </a:cubicBezTo>
                  <a:cubicBezTo>
                    <a:pt x="103" y="68"/>
                    <a:pt x="103" y="68"/>
                    <a:pt x="103" y="68"/>
                  </a:cubicBezTo>
                  <a:cubicBezTo>
                    <a:pt x="111" y="68"/>
                    <a:pt x="111" y="68"/>
                    <a:pt x="111" y="68"/>
                  </a:cubicBezTo>
                  <a:cubicBezTo>
                    <a:pt x="116" y="68"/>
                    <a:pt x="120" y="72"/>
                    <a:pt x="120" y="77"/>
                  </a:cubicBezTo>
                  <a:cubicBezTo>
                    <a:pt x="120" y="82"/>
                    <a:pt x="116" y="86"/>
                    <a:pt x="111" y="86"/>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schemeClr val="tx1">
                    <a:lumMod val="65000"/>
                    <a:lumOff val="35000"/>
                  </a:schemeClr>
                </a:solidFill>
              </a:endParaRPr>
            </a:p>
          </p:txBody>
        </p:sp>
      </p:grpSp>
      <p:grpSp>
        <p:nvGrpSpPr>
          <p:cNvPr id="15" name="组合 14"/>
          <p:cNvGrpSpPr/>
          <p:nvPr/>
        </p:nvGrpSpPr>
        <p:grpSpPr>
          <a:xfrm>
            <a:off x="6934200" y="2921000"/>
            <a:ext cx="1122680" cy="1121410"/>
            <a:chOff x="10920" y="4600"/>
            <a:chExt cx="1768" cy="1766"/>
          </a:xfrm>
          <a:solidFill>
            <a:srgbClr val="55463D"/>
          </a:solidFill>
        </p:grpSpPr>
        <p:sp>
          <p:nvSpPr>
            <p:cNvPr id="25" name="Oval 4"/>
            <p:cNvSpPr>
              <a:spLocks noChangeArrowheads="1"/>
            </p:cNvSpPr>
            <p:nvPr/>
          </p:nvSpPr>
          <p:spPr bwMode="auto">
            <a:xfrm>
              <a:off x="10920" y="4600"/>
              <a:ext cx="1768" cy="1767"/>
            </a:xfrm>
            <a:prstGeom prst="ellipse">
              <a:avLst/>
            </a:prstGeom>
            <a:solidFill>
              <a:srgbClr val="55463D">
                <a:alpha val="50000"/>
              </a:srgbClr>
            </a:solidFill>
            <a:ln>
              <a:noFill/>
            </a:ln>
          </p:spPr>
          <p:txBody>
            <a:bodyPr/>
            <a:lstStyle/>
            <a:p>
              <a:endParaRPr lang="zh-CN" altLang="en-US">
                <a:solidFill>
                  <a:schemeClr val="tx1">
                    <a:lumMod val="65000"/>
                    <a:lumOff val="35000"/>
                  </a:schemeClr>
                </a:solidFill>
              </a:endParaRPr>
            </a:p>
          </p:txBody>
        </p:sp>
        <p:grpSp>
          <p:nvGrpSpPr>
            <p:cNvPr id="45" name="Group 24"/>
            <p:cNvGrpSpPr/>
            <p:nvPr/>
          </p:nvGrpSpPr>
          <p:grpSpPr bwMode="auto">
            <a:xfrm>
              <a:off x="11450" y="5125"/>
              <a:ext cx="709" cy="607"/>
              <a:chOff x="0" y="0"/>
              <a:chExt cx="280" cy="240"/>
            </a:xfrm>
            <a:grpFill/>
          </p:grpSpPr>
          <p:sp>
            <p:nvSpPr>
              <p:cNvPr id="46" name="Freeform 25"/>
              <p:cNvSpPr>
                <a:spLocks noEditPoints="1"/>
              </p:cNvSpPr>
              <p:nvPr/>
            </p:nvSpPr>
            <p:spPr bwMode="auto">
              <a:xfrm>
                <a:off x="0" y="0"/>
                <a:ext cx="280" cy="240"/>
              </a:xfrm>
              <a:custGeom>
                <a:avLst/>
                <a:gdLst>
                  <a:gd name="T0" fmla="*/ 122 w 140"/>
                  <a:gd name="T1" fmla="*/ 20 h 120"/>
                  <a:gd name="T2" fmla="*/ 100 w 140"/>
                  <a:gd name="T3" fmla="*/ 20 h 120"/>
                  <a:gd name="T4" fmla="*/ 100 w 140"/>
                  <a:gd name="T5" fmla="*/ 18 h 120"/>
                  <a:gd name="T6" fmla="*/ 100 w 140"/>
                  <a:gd name="T7" fmla="*/ 15 h 120"/>
                  <a:gd name="T8" fmla="*/ 85 w 140"/>
                  <a:gd name="T9" fmla="*/ 0 h 120"/>
                  <a:gd name="T10" fmla="*/ 70 w 140"/>
                  <a:gd name="T11" fmla="*/ 0 h 120"/>
                  <a:gd name="T12" fmla="*/ 56 w 140"/>
                  <a:gd name="T13" fmla="*/ 15 h 120"/>
                  <a:gd name="T14" fmla="*/ 56 w 140"/>
                  <a:gd name="T15" fmla="*/ 20 h 120"/>
                  <a:gd name="T16" fmla="*/ 18 w 140"/>
                  <a:gd name="T17" fmla="*/ 20 h 120"/>
                  <a:gd name="T18" fmla="*/ 0 w 140"/>
                  <a:gd name="T19" fmla="*/ 38 h 120"/>
                  <a:gd name="T20" fmla="*/ 0 w 140"/>
                  <a:gd name="T21" fmla="*/ 101 h 120"/>
                  <a:gd name="T22" fmla="*/ 18 w 140"/>
                  <a:gd name="T23" fmla="*/ 120 h 120"/>
                  <a:gd name="T24" fmla="*/ 122 w 140"/>
                  <a:gd name="T25" fmla="*/ 120 h 120"/>
                  <a:gd name="T26" fmla="*/ 140 w 140"/>
                  <a:gd name="T27" fmla="*/ 101 h 120"/>
                  <a:gd name="T28" fmla="*/ 140 w 140"/>
                  <a:gd name="T29" fmla="*/ 38 h 120"/>
                  <a:gd name="T30" fmla="*/ 122 w 140"/>
                  <a:gd name="T31" fmla="*/ 20 h 120"/>
                  <a:gd name="T32" fmla="*/ 12 w 140"/>
                  <a:gd name="T33" fmla="*/ 101 h 120"/>
                  <a:gd name="T34" fmla="*/ 12 w 140"/>
                  <a:gd name="T35" fmla="*/ 38 h 120"/>
                  <a:gd name="T36" fmla="*/ 18 w 140"/>
                  <a:gd name="T37" fmla="*/ 32 h 120"/>
                  <a:gd name="T38" fmla="*/ 33 w 140"/>
                  <a:gd name="T39" fmla="*/ 32 h 120"/>
                  <a:gd name="T40" fmla="*/ 33 w 140"/>
                  <a:gd name="T41" fmla="*/ 108 h 120"/>
                  <a:gd name="T42" fmla="*/ 18 w 140"/>
                  <a:gd name="T43" fmla="*/ 108 h 120"/>
                  <a:gd name="T44" fmla="*/ 12 w 140"/>
                  <a:gd name="T45" fmla="*/ 101 h 120"/>
                  <a:gd name="T46" fmla="*/ 128 w 140"/>
                  <a:gd name="T47" fmla="*/ 101 h 120"/>
                  <a:gd name="T48" fmla="*/ 122 w 140"/>
                  <a:gd name="T49" fmla="*/ 108 h 120"/>
                  <a:gd name="T50" fmla="*/ 45 w 140"/>
                  <a:gd name="T51" fmla="*/ 108 h 120"/>
                  <a:gd name="T52" fmla="*/ 45 w 140"/>
                  <a:gd name="T53" fmla="*/ 32 h 120"/>
                  <a:gd name="T54" fmla="*/ 56 w 140"/>
                  <a:gd name="T55" fmla="*/ 32 h 120"/>
                  <a:gd name="T56" fmla="*/ 99 w 140"/>
                  <a:gd name="T57" fmla="*/ 32 h 120"/>
                  <a:gd name="T58" fmla="*/ 122 w 140"/>
                  <a:gd name="T59" fmla="*/ 32 h 120"/>
                  <a:gd name="T60" fmla="*/ 128 w 140"/>
                  <a:gd name="T61" fmla="*/ 38 h 120"/>
                  <a:gd name="T62" fmla="*/ 128 w 140"/>
                  <a:gd name="T63" fmla="*/ 101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0" h="120">
                    <a:moveTo>
                      <a:pt x="122" y="20"/>
                    </a:moveTo>
                    <a:cubicBezTo>
                      <a:pt x="100" y="20"/>
                      <a:pt x="100" y="20"/>
                      <a:pt x="100" y="20"/>
                    </a:cubicBezTo>
                    <a:cubicBezTo>
                      <a:pt x="100" y="18"/>
                      <a:pt x="100" y="18"/>
                      <a:pt x="100" y="18"/>
                    </a:cubicBezTo>
                    <a:cubicBezTo>
                      <a:pt x="100" y="15"/>
                      <a:pt x="100" y="15"/>
                      <a:pt x="100" y="15"/>
                    </a:cubicBezTo>
                    <a:cubicBezTo>
                      <a:pt x="100" y="6"/>
                      <a:pt x="93" y="0"/>
                      <a:pt x="85" y="0"/>
                    </a:cubicBezTo>
                    <a:cubicBezTo>
                      <a:pt x="70" y="0"/>
                      <a:pt x="70" y="0"/>
                      <a:pt x="70" y="0"/>
                    </a:cubicBezTo>
                    <a:cubicBezTo>
                      <a:pt x="62" y="0"/>
                      <a:pt x="56" y="6"/>
                      <a:pt x="56" y="15"/>
                    </a:cubicBezTo>
                    <a:cubicBezTo>
                      <a:pt x="56" y="20"/>
                      <a:pt x="56" y="20"/>
                      <a:pt x="56" y="20"/>
                    </a:cubicBezTo>
                    <a:cubicBezTo>
                      <a:pt x="18" y="20"/>
                      <a:pt x="18" y="20"/>
                      <a:pt x="18" y="20"/>
                    </a:cubicBezTo>
                    <a:cubicBezTo>
                      <a:pt x="8" y="20"/>
                      <a:pt x="0" y="28"/>
                      <a:pt x="0" y="38"/>
                    </a:cubicBezTo>
                    <a:cubicBezTo>
                      <a:pt x="0" y="101"/>
                      <a:pt x="0" y="101"/>
                      <a:pt x="0" y="101"/>
                    </a:cubicBezTo>
                    <a:cubicBezTo>
                      <a:pt x="0" y="112"/>
                      <a:pt x="8" y="120"/>
                      <a:pt x="18" y="120"/>
                    </a:cubicBezTo>
                    <a:cubicBezTo>
                      <a:pt x="122" y="120"/>
                      <a:pt x="122" y="120"/>
                      <a:pt x="122" y="120"/>
                    </a:cubicBezTo>
                    <a:cubicBezTo>
                      <a:pt x="132" y="120"/>
                      <a:pt x="140" y="111"/>
                      <a:pt x="140" y="101"/>
                    </a:cubicBezTo>
                    <a:cubicBezTo>
                      <a:pt x="140" y="38"/>
                      <a:pt x="140" y="38"/>
                      <a:pt x="140" y="38"/>
                    </a:cubicBezTo>
                    <a:cubicBezTo>
                      <a:pt x="140" y="28"/>
                      <a:pt x="132" y="20"/>
                      <a:pt x="122" y="20"/>
                    </a:cubicBezTo>
                    <a:close/>
                    <a:moveTo>
                      <a:pt x="12" y="101"/>
                    </a:moveTo>
                    <a:cubicBezTo>
                      <a:pt x="12" y="38"/>
                      <a:pt x="12" y="38"/>
                      <a:pt x="12" y="38"/>
                    </a:cubicBezTo>
                    <a:cubicBezTo>
                      <a:pt x="12" y="34"/>
                      <a:pt x="15" y="32"/>
                      <a:pt x="18" y="32"/>
                    </a:cubicBezTo>
                    <a:cubicBezTo>
                      <a:pt x="33" y="32"/>
                      <a:pt x="33" y="32"/>
                      <a:pt x="33" y="32"/>
                    </a:cubicBezTo>
                    <a:cubicBezTo>
                      <a:pt x="33" y="108"/>
                      <a:pt x="33" y="108"/>
                      <a:pt x="33" y="108"/>
                    </a:cubicBezTo>
                    <a:cubicBezTo>
                      <a:pt x="18" y="108"/>
                      <a:pt x="18" y="108"/>
                      <a:pt x="18" y="108"/>
                    </a:cubicBezTo>
                    <a:cubicBezTo>
                      <a:pt x="14" y="108"/>
                      <a:pt x="12" y="105"/>
                      <a:pt x="12" y="101"/>
                    </a:cubicBezTo>
                    <a:close/>
                    <a:moveTo>
                      <a:pt x="128" y="101"/>
                    </a:moveTo>
                    <a:cubicBezTo>
                      <a:pt x="128" y="105"/>
                      <a:pt x="125" y="108"/>
                      <a:pt x="122" y="108"/>
                    </a:cubicBezTo>
                    <a:cubicBezTo>
                      <a:pt x="45" y="108"/>
                      <a:pt x="45" y="108"/>
                      <a:pt x="45" y="108"/>
                    </a:cubicBezTo>
                    <a:cubicBezTo>
                      <a:pt x="45" y="32"/>
                      <a:pt x="45" y="32"/>
                      <a:pt x="45" y="32"/>
                    </a:cubicBezTo>
                    <a:cubicBezTo>
                      <a:pt x="56" y="32"/>
                      <a:pt x="56" y="32"/>
                      <a:pt x="56" y="32"/>
                    </a:cubicBezTo>
                    <a:cubicBezTo>
                      <a:pt x="99" y="32"/>
                      <a:pt x="99" y="32"/>
                      <a:pt x="99" y="32"/>
                    </a:cubicBezTo>
                    <a:cubicBezTo>
                      <a:pt x="122" y="32"/>
                      <a:pt x="122" y="32"/>
                      <a:pt x="122" y="32"/>
                    </a:cubicBezTo>
                    <a:cubicBezTo>
                      <a:pt x="125" y="32"/>
                      <a:pt x="128" y="34"/>
                      <a:pt x="128" y="38"/>
                    </a:cubicBezTo>
                    <a:lnTo>
                      <a:pt x="128" y="101"/>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schemeClr val="tx1">
                      <a:lumMod val="65000"/>
                      <a:lumOff val="35000"/>
                    </a:schemeClr>
                  </a:solidFill>
                </a:endParaRPr>
              </a:p>
            </p:txBody>
          </p:sp>
          <p:sp>
            <p:nvSpPr>
              <p:cNvPr id="47" name="Freeform 26"/>
              <p:cNvSpPr>
                <a:spLocks noEditPoints="1"/>
              </p:cNvSpPr>
              <p:nvPr/>
            </p:nvSpPr>
            <p:spPr bwMode="auto">
              <a:xfrm>
                <a:off x="112" y="100"/>
                <a:ext cx="88" cy="88"/>
              </a:xfrm>
              <a:custGeom>
                <a:avLst/>
                <a:gdLst>
                  <a:gd name="T0" fmla="*/ 22 w 44"/>
                  <a:gd name="T1" fmla="*/ 0 h 44"/>
                  <a:gd name="T2" fmla="*/ 0 w 44"/>
                  <a:gd name="T3" fmla="*/ 22 h 44"/>
                  <a:gd name="T4" fmla="*/ 22 w 44"/>
                  <a:gd name="T5" fmla="*/ 44 h 44"/>
                  <a:gd name="T6" fmla="*/ 44 w 44"/>
                  <a:gd name="T7" fmla="*/ 22 h 44"/>
                  <a:gd name="T8" fmla="*/ 22 w 44"/>
                  <a:gd name="T9" fmla="*/ 0 h 44"/>
                  <a:gd name="T10" fmla="*/ 22 w 44"/>
                  <a:gd name="T11" fmla="*/ 32 h 44"/>
                  <a:gd name="T12" fmla="*/ 12 w 44"/>
                  <a:gd name="T13" fmla="*/ 22 h 44"/>
                  <a:gd name="T14" fmla="*/ 22 w 44"/>
                  <a:gd name="T15" fmla="*/ 12 h 44"/>
                  <a:gd name="T16" fmla="*/ 32 w 44"/>
                  <a:gd name="T17" fmla="*/ 22 h 44"/>
                  <a:gd name="T18" fmla="*/ 22 w 44"/>
                  <a:gd name="T19" fmla="*/ 3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 h="44">
                    <a:moveTo>
                      <a:pt x="22" y="0"/>
                    </a:moveTo>
                    <a:cubicBezTo>
                      <a:pt x="10" y="0"/>
                      <a:pt x="0" y="10"/>
                      <a:pt x="0" y="22"/>
                    </a:cubicBezTo>
                    <a:cubicBezTo>
                      <a:pt x="0" y="34"/>
                      <a:pt x="10" y="44"/>
                      <a:pt x="22" y="44"/>
                    </a:cubicBezTo>
                    <a:cubicBezTo>
                      <a:pt x="34" y="44"/>
                      <a:pt x="44" y="34"/>
                      <a:pt x="44" y="22"/>
                    </a:cubicBezTo>
                    <a:cubicBezTo>
                      <a:pt x="44" y="10"/>
                      <a:pt x="34" y="0"/>
                      <a:pt x="22" y="0"/>
                    </a:cubicBezTo>
                    <a:close/>
                    <a:moveTo>
                      <a:pt x="22" y="32"/>
                    </a:moveTo>
                    <a:cubicBezTo>
                      <a:pt x="16" y="32"/>
                      <a:pt x="12" y="27"/>
                      <a:pt x="12" y="22"/>
                    </a:cubicBezTo>
                    <a:cubicBezTo>
                      <a:pt x="12" y="16"/>
                      <a:pt x="16" y="12"/>
                      <a:pt x="22" y="12"/>
                    </a:cubicBezTo>
                    <a:cubicBezTo>
                      <a:pt x="27" y="12"/>
                      <a:pt x="32" y="16"/>
                      <a:pt x="32" y="22"/>
                    </a:cubicBezTo>
                    <a:cubicBezTo>
                      <a:pt x="32" y="27"/>
                      <a:pt x="27" y="32"/>
                      <a:pt x="22" y="32"/>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schemeClr val="tx1">
                      <a:lumMod val="65000"/>
                      <a:lumOff val="35000"/>
                    </a:schemeClr>
                  </a:solidFill>
                </a:endParaRPr>
              </a:p>
            </p:txBody>
          </p:sp>
        </p:grpSp>
      </p:grpSp>
      <p:grpSp>
        <p:nvGrpSpPr>
          <p:cNvPr id="14" name="组合 13"/>
          <p:cNvGrpSpPr/>
          <p:nvPr/>
        </p:nvGrpSpPr>
        <p:grpSpPr>
          <a:xfrm>
            <a:off x="5675630" y="3061335"/>
            <a:ext cx="840740" cy="840740"/>
            <a:chOff x="8938" y="4821"/>
            <a:chExt cx="1324" cy="1324"/>
          </a:xfrm>
          <a:solidFill>
            <a:srgbClr val="55463D"/>
          </a:solidFill>
        </p:grpSpPr>
        <p:sp>
          <p:nvSpPr>
            <p:cNvPr id="4" name="Oval 3"/>
            <p:cNvSpPr>
              <a:spLocks noChangeArrowheads="1"/>
            </p:cNvSpPr>
            <p:nvPr/>
          </p:nvSpPr>
          <p:spPr bwMode="auto">
            <a:xfrm>
              <a:off x="8938" y="4821"/>
              <a:ext cx="1325" cy="1325"/>
            </a:xfrm>
            <a:prstGeom prst="ellipse">
              <a:avLst/>
            </a:prstGeom>
            <a:solidFill>
              <a:srgbClr val="55463D">
                <a:alpha val="50000"/>
              </a:srgbClr>
            </a:solidFill>
            <a:ln w="9525" cmpd="sng">
              <a:noFill/>
              <a:round/>
            </a:ln>
          </p:spPr>
          <p:txBody>
            <a:bodyPr/>
            <a:lstStyle/>
            <a:p>
              <a:endParaRPr lang="zh-CN" altLang="en-US">
                <a:solidFill>
                  <a:schemeClr val="tx1">
                    <a:lumMod val="65000"/>
                    <a:lumOff val="35000"/>
                  </a:schemeClr>
                </a:solidFill>
              </a:endParaRPr>
            </a:p>
          </p:txBody>
        </p:sp>
        <p:sp>
          <p:nvSpPr>
            <p:cNvPr id="48" name="Freeform 27"/>
            <p:cNvSpPr>
              <a:spLocks noEditPoints="1"/>
            </p:cNvSpPr>
            <p:nvPr/>
          </p:nvSpPr>
          <p:spPr bwMode="auto">
            <a:xfrm>
              <a:off x="9334" y="5169"/>
              <a:ext cx="534" cy="498"/>
            </a:xfrm>
            <a:custGeom>
              <a:avLst/>
              <a:gdLst>
                <a:gd name="T0" fmla="*/ 138 w 142"/>
                <a:gd name="T1" fmla="*/ 47 h 133"/>
                <a:gd name="T2" fmla="*/ 114 w 142"/>
                <a:gd name="T3" fmla="*/ 30 h 133"/>
                <a:gd name="T4" fmla="*/ 114 w 142"/>
                <a:gd name="T5" fmla="*/ 12 h 133"/>
                <a:gd name="T6" fmla="*/ 108 w 142"/>
                <a:gd name="T7" fmla="*/ 6 h 133"/>
                <a:gd name="T8" fmla="*/ 104 w 142"/>
                <a:gd name="T9" fmla="*/ 6 h 133"/>
                <a:gd name="T10" fmla="*/ 98 w 142"/>
                <a:gd name="T11" fmla="*/ 12 h 133"/>
                <a:gd name="T12" fmla="*/ 98 w 142"/>
                <a:gd name="T13" fmla="*/ 18 h 133"/>
                <a:gd name="T14" fmla="*/ 74 w 142"/>
                <a:gd name="T15" fmla="*/ 2 h 133"/>
                <a:gd name="T16" fmla="*/ 68 w 142"/>
                <a:gd name="T17" fmla="*/ 2 h 133"/>
                <a:gd name="T18" fmla="*/ 4 w 142"/>
                <a:gd name="T19" fmla="*/ 47 h 133"/>
                <a:gd name="T20" fmla="*/ 2 w 142"/>
                <a:gd name="T21" fmla="*/ 56 h 133"/>
                <a:gd name="T22" fmla="*/ 10 w 142"/>
                <a:gd name="T23" fmla="*/ 57 h 133"/>
                <a:gd name="T24" fmla="*/ 17 w 142"/>
                <a:gd name="T25" fmla="*/ 52 h 133"/>
                <a:gd name="T26" fmla="*/ 17 w 142"/>
                <a:gd name="T27" fmla="*/ 123 h 133"/>
                <a:gd name="T28" fmla="*/ 27 w 142"/>
                <a:gd name="T29" fmla="*/ 133 h 133"/>
                <a:gd name="T30" fmla="*/ 115 w 142"/>
                <a:gd name="T31" fmla="*/ 133 h 133"/>
                <a:gd name="T32" fmla="*/ 125 w 142"/>
                <a:gd name="T33" fmla="*/ 123 h 133"/>
                <a:gd name="T34" fmla="*/ 125 w 142"/>
                <a:gd name="T35" fmla="*/ 52 h 133"/>
                <a:gd name="T36" fmla="*/ 132 w 142"/>
                <a:gd name="T37" fmla="*/ 57 h 133"/>
                <a:gd name="T38" fmla="*/ 135 w 142"/>
                <a:gd name="T39" fmla="*/ 58 h 133"/>
                <a:gd name="T40" fmla="*/ 140 w 142"/>
                <a:gd name="T41" fmla="*/ 56 h 133"/>
                <a:gd name="T42" fmla="*/ 138 w 142"/>
                <a:gd name="T43" fmla="*/ 47 h 133"/>
                <a:gd name="T44" fmla="*/ 83 w 142"/>
                <a:gd name="T45" fmla="*/ 121 h 133"/>
                <a:gd name="T46" fmla="*/ 59 w 142"/>
                <a:gd name="T47" fmla="*/ 121 h 133"/>
                <a:gd name="T48" fmla="*/ 59 w 142"/>
                <a:gd name="T49" fmla="*/ 84 h 133"/>
                <a:gd name="T50" fmla="*/ 83 w 142"/>
                <a:gd name="T51" fmla="*/ 84 h 133"/>
                <a:gd name="T52" fmla="*/ 83 w 142"/>
                <a:gd name="T53" fmla="*/ 121 h 133"/>
                <a:gd name="T54" fmla="*/ 113 w 142"/>
                <a:gd name="T55" fmla="*/ 121 h 133"/>
                <a:gd name="T56" fmla="*/ 95 w 142"/>
                <a:gd name="T57" fmla="*/ 121 h 133"/>
                <a:gd name="T58" fmla="*/ 95 w 142"/>
                <a:gd name="T59" fmla="*/ 82 h 133"/>
                <a:gd name="T60" fmla="*/ 85 w 142"/>
                <a:gd name="T61" fmla="*/ 72 h 133"/>
                <a:gd name="T62" fmla="*/ 57 w 142"/>
                <a:gd name="T63" fmla="*/ 72 h 133"/>
                <a:gd name="T64" fmla="*/ 47 w 142"/>
                <a:gd name="T65" fmla="*/ 82 h 133"/>
                <a:gd name="T66" fmla="*/ 47 w 142"/>
                <a:gd name="T67" fmla="*/ 121 h 133"/>
                <a:gd name="T68" fmla="*/ 29 w 142"/>
                <a:gd name="T69" fmla="*/ 121 h 133"/>
                <a:gd name="T70" fmla="*/ 29 w 142"/>
                <a:gd name="T71" fmla="*/ 44 h 133"/>
                <a:gd name="T72" fmla="*/ 71 w 142"/>
                <a:gd name="T73" fmla="*/ 14 h 133"/>
                <a:gd name="T74" fmla="*/ 113 w 142"/>
                <a:gd name="T75" fmla="*/ 44 h 133"/>
                <a:gd name="T76" fmla="*/ 113 w 142"/>
                <a:gd name="T77" fmla="*/ 121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42" h="133">
                  <a:moveTo>
                    <a:pt x="138" y="47"/>
                  </a:moveTo>
                  <a:cubicBezTo>
                    <a:pt x="114" y="30"/>
                    <a:pt x="114" y="30"/>
                    <a:pt x="114" y="30"/>
                  </a:cubicBezTo>
                  <a:cubicBezTo>
                    <a:pt x="114" y="12"/>
                    <a:pt x="114" y="12"/>
                    <a:pt x="114" y="12"/>
                  </a:cubicBezTo>
                  <a:cubicBezTo>
                    <a:pt x="114" y="9"/>
                    <a:pt x="111" y="6"/>
                    <a:pt x="108" y="6"/>
                  </a:cubicBezTo>
                  <a:cubicBezTo>
                    <a:pt x="104" y="6"/>
                    <a:pt x="104" y="6"/>
                    <a:pt x="104" y="6"/>
                  </a:cubicBezTo>
                  <a:cubicBezTo>
                    <a:pt x="100" y="6"/>
                    <a:pt x="98" y="9"/>
                    <a:pt x="98" y="12"/>
                  </a:cubicBezTo>
                  <a:cubicBezTo>
                    <a:pt x="98" y="18"/>
                    <a:pt x="98" y="18"/>
                    <a:pt x="98" y="18"/>
                  </a:cubicBezTo>
                  <a:cubicBezTo>
                    <a:pt x="74" y="2"/>
                    <a:pt x="74" y="2"/>
                    <a:pt x="74" y="2"/>
                  </a:cubicBezTo>
                  <a:cubicBezTo>
                    <a:pt x="72" y="0"/>
                    <a:pt x="70" y="0"/>
                    <a:pt x="68" y="2"/>
                  </a:cubicBezTo>
                  <a:cubicBezTo>
                    <a:pt x="4" y="47"/>
                    <a:pt x="4" y="47"/>
                    <a:pt x="4" y="47"/>
                  </a:cubicBezTo>
                  <a:cubicBezTo>
                    <a:pt x="1" y="49"/>
                    <a:pt x="0" y="53"/>
                    <a:pt x="2" y="56"/>
                  </a:cubicBezTo>
                  <a:cubicBezTo>
                    <a:pt x="4" y="58"/>
                    <a:pt x="8" y="59"/>
                    <a:pt x="10" y="57"/>
                  </a:cubicBezTo>
                  <a:cubicBezTo>
                    <a:pt x="17" y="52"/>
                    <a:pt x="17" y="52"/>
                    <a:pt x="17" y="52"/>
                  </a:cubicBezTo>
                  <a:cubicBezTo>
                    <a:pt x="17" y="123"/>
                    <a:pt x="17" y="123"/>
                    <a:pt x="17" y="123"/>
                  </a:cubicBezTo>
                  <a:cubicBezTo>
                    <a:pt x="17" y="129"/>
                    <a:pt x="21" y="133"/>
                    <a:pt x="27" y="133"/>
                  </a:cubicBezTo>
                  <a:cubicBezTo>
                    <a:pt x="115" y="133"/>
                    <a:pt x="115" y="133"/>
                    <a:pt x="115" y="133"/>
                  </a:cubicBezTo>
                  <a:cubicBezTo>
                    <a:pt x="121" y="133"/>
                    <a:pt x="125" y="129"/>
                    <a:pt x="125" y="123"/>
                  </a:cubicBezTo>
                  <a:cubicBezTo>
                    <a:pt x="125" y="52"/>
                    <a:pt x="125" y="52"/>
                    <a:pt x="125" y="52"/>
                  </a:cubicBezTo>
                  <a:cubicBezTo>
                    <a:pt x="132" y="57"/>
                    <a:pt x="132" y="57"/>
                    <a:pt x="132" y="57"/>
                  </a:cubicBezTo>
                  <a:cubicBezTo>
                    <a:pt x="133" y="58"/>
                    <a:pt x="134" y="58"/>
                    <a:pt x="135" y="58"/>
                  </a:cubicBezTo>
                  <a:cubicBezTo>
                    <a:pt x="137" y="58"/>
                    <a:pt x="139" y="57"/>
                    <a:pt x="140" y="56"/>
                  </a:cubicBezTo>
                  <a:cubicBezTo>
                    <a:pt x="142" y="53"/>
                    <a:pt x="141" y="49"/>
                    <a:pt x="138" y="47"/>
                  </a:cubicBezTo>
                  <a:close/>
                  <a:moveTo>
                    <a:pt x="83" y="121"/>
                  </a:moveTo>
                  <a:cubicBezTo>
                    <a:pt x="59" y="121"/>
                    <a:pt x="59" y="121"/>
                    <a:pt x="59" y="121"/>
                  </a:cubicBezTo>
                  <a:cubicBezTo>
                    <a:pt x="59" y="84"/>
                    <a:pt x="59" y="84"/>
                    <a:pt x="59" y="84"/>
                  </a:cubicBezTo>
                  <a:cubicBezTo>
                    <a:pt x="83" y="84"/>
                    <a:pt x="83" y="84"/>
                    <a:pt x="83" y="84"/>
                  </a:cubicBezTo>
                  <a:lnTo>
                    <a:pt x="83" y="121"/>
                  </a:lnTo>
                  <a:close/>
                  <a:moveTo>
                    <a:pt x="113" y="121"/>
                  </a:moveTo>
                  <a:cubicBezTo>
                    <a:pt x="95" y="121"/>
                    <a:pt x="95" y="121"/>
                    <a:pt x="95" y="121"/>
                  </a:cubicBezTo>
                  <a:cubicBezTo>
                    <a:pt x="95" y="82"/>
                    <a:pt x="95" y="82"/>
                    <a:pt x="95" y="82"/>
                  </a:cubicBezTo>
                  <a:cubicBezTo>
                    <a:pt x="95" y="76"/>
                    <a:pt x="90" y="72"/>
                    <a:pt x="85" y="72"/>
                  </a:cubicBezTo>
                  <a:cubicBezTo>
                    <a:pt x="57" y="72"/>
                    <a:pt x="57" y="72"/>
                    <a:pt x="57" y="72"/>
                  </a:cubicBezTo>
                  <a:cubicBezTo>
                    <a:pt x="52" y="72"/>
                    <a:pt x="47" y="76"/>
                    <a:pt x="47" y="82"/>
                  </a:cubicBezTo>
                  <a:cubicBezTo>
                    <a:pt x="47" y="121"/>
                    <a:pt x="47" y="121"/>
                    <a:pt x="47" y="121"/>
                  </a:cubicBezTo>
                  <a:cubicBezTo>
                    <a:pt x="29" y="121"/>
                    <a:pt x="29" y="121"/>
                    <a:pt x="29" y="121"/>
                  </a:cubicBezTo>
                  <a:cubicBezTo>
                    <a:pt x="29" y="44"/>
                    <a:pt x="29" y="44"/>
                    <a:pt x="29" y="44"/>
                  </a:cubicBezTo>
                  <a:cubicBezTo>
                    <a:pt x="71" y="14"/>
                    <a:pt x="71" y="14"/>
                    <a:pt x="71" y="14"/>
                  </a:cubicBezTo>
                  <a:cubicBezTo>
                    <a:pt x="113" y="44"/>
                    <a:pt x="113" y="44"/>
                    <a:pt x="113" y="44"/>
                  </a:cubicBezTo>
                  <a:lnTo>
                    <a:pt x="113" y="121"/>
                  </a:lnTo>
                  <a:close/>
                </a:path>
              </a:pathLst>
            </a:custGeom>
            <a:solidFill>
              <a:schemeClr val="bg1"/>
            </a:solidFill>
            <a:ln>
              <a:noFill/>
            </a:ln>
          </p:spPr>
          <p:txBody>
            <a:bodyPr/>
            <a:lstStyle/>
            <a:p>
              <a:endParaRPr lang="zh-CN" altLang="en-US">
                <a:solidFill>
                  <a:schemeClr val="tx1">
                    <a:lumMod val="65000"/>
                    <a:lumOff val="35000"/>
                  </a:schemeClr>
                </a:solidFill>
              </a:endParaRPr>
            </a:p>
          </p:txBody>
        </p:sp>
      </p:grpSp>
      <p:sp>
        <p:nvSpPr>
          <p:cNvPr id="21" name="TextBox 23"/>
          <p:cNvSpPr txBox="1"/>
          <p:nvPr/>
        </p:nvSpPr>
        <p:spPr>
          <a:xfrm>
            <a:off x="1029970" y="1830705"/>
            <a:ext cx="3089275" cy="365036"/>
          </a:xfrm>
          <a:prstGeom prst="rect">
            <a:avLst/>
          </a:prstGeom>
          <a:noFill/>
        </p:spPr>
        <p:txBody>
          <a:bodyPr wrap="square" rtlCol="0">
            <a:spAutoFit/>
          </a:bodyPr>
          <a:lstStyle/>
          <a:p>
            <a:pPr algn="l">
              <a:lnSpc>
                <a:spcPct val="150000"/>
              </a:lnSpc>
            </a:pPr>
            <a:r>
              <a:rPr lang="zh-CN" altLang="en-US" sz="1400" dirty="0" smtClean="0">
                <a:solidFill>
                  <a:schemeClr val="tx1">
                    <a:lumMod val="65000"/>
                    <a:lumOff val="35000"/>
                  </a:schemeClr>
                </a:solidFill>
                <a:latin typeface="罗西钢笔行楷" panose="02010800040101010101" charset="-122"/>
                <a:ea typeface="罗西钢笔行楷" panose="02010800040101010101" charset="-122"/>
                <a:cs typeface="+mn-ea"/>
                <a:sym typeface="+mn-lt"/>
              </a:rPr>
              <a:t>和桌面端类似的事件</a:t>
            </a:r>
            <a:endParaRPr lang="zh-CN" altLang="en-US" sz="1400" dirty="0">
              <a:solidFill>
                <a:schemeClr val="tx1">
                  <a:lumMod val="65000"/>
                  <a:lumOff val="35000"/>
                </a:schemeClr>
              </a:solidFill>
              <a:latin typeface="罗西钢笔行楷" panose="02010800040101010101" charset="-122"/>
              <a:ea typeface="罗西钢笔行楷" panose="02010800040101010101" charset="-122"/>
              <a:cs typeface="+mn-ea"/>
              <a:sym typeface="+mn-lt"/>
            </a:endParaRPr>
          </a:p>
        </p:txBody>
      </p:sp>
      <p:sp>
        <p:nvSpPr>
          <p:cNvPr id="22" name="TextBox 24"/>
          <p:cNvSpPr txBox="1"/>
          <p:nvPr/>
        </p:nvSpPr>
        <p:spPr>
          <a:xfrm>
            <a:off x="1042164" y="1514761"/>
            <a:ext cx="1011815" cy="338554"/>
          </a:xfrm>
          <a:prstGeom prst="rect">
            <a:avLst/>
          </a:prstGeom>
          <a:noFill/>
        </p:spPr>
        <p:txBody>
          <a:bodyPr wrap="none" rtlCol="0">
            <a:spAutoFit/>
          </a:bodyPr>
          <a:lstStyle/>
          <a:p>
            <a:pPr algn="l"/>
            <a:r>
              <a:rPr lang="zh-CN" altLang="en-US" sz="1600" b="1" dirty="0" smtClean="0">
                <a:solidFill>
                  <a:schemeClr val="tx1">
                    <a:lumMod val="65000"/>
                    <a:lumOff val="35000"/>
                  </a:schemeClr>
                </a:solidFill>
                <a:latin typeface="罗西钢笔行楷" panose="02010800040101010101" charset="-122"/>
                <a:ea typeface="罗西钢笔行楷" panose="02010800040101010101" charset="-122"/>
                <a:sym typeface="+mn-ea"/>
              </a:rPr>
              <a:t>一般事件</a:t>
            </a:r>
            <a:endParaRPr lang="zh-CN" altLang="en-US" sz="1600" b="1" dirty="0">
              <a:solidFill>
                <a:schemeClr val="tx1">
                  <a:lumMod val="65000"/>
                  <a:lumOff val="35000"/>
                </a:schemeClr>
              </a:solidFill>
              <a:latin typeface="罗西钢笔行楷" panose="02010800040101010101" charset="-122"/>
              <a:ea typeface="罗西钢笔行楷" panose="02010800040101010101" charset="-122"/>
              <a:sym typeface="+mn-ea"/>
            </a:endParaRPr>
          </a:p>
        </p:txBody>
      </p:sp>
      <p:sp>
        <p:nvSpPr>
          <p:cNvPr id="5" name="TextBox 23"/>
          <p:cNvSpPr txBox="1"/>
          <p:nvPr/>
        </p:nvSpPr>
        <p:spPr>
          <a:xfrm>
            <a:off x="435610" y="3204992"/>
            <a:ext cx="3089275" cy="3323987"/>
          </a:xfrm>
          <a:prstGeom prst="rect">
            <a:avLst/>
          </a:prstGeom>
          <a:noFill/>
        </p:spPr>
        <p:txBody>
          <a:bodyPr wrap="square" rtlCol="0">
            <a:spAutoFit/>
          </a:bodyPr>
          <a:lstStyle/>
          <a:p>
            <a:pPr>
              <a:lnSpc>
                <a:spcPct val="150000"/>
              </a:lnSpc>
            </a:pPr>
            <a:r>
              <a:rPr lang="en-US" altLang="zh-CN" sz="1400" dirty="0" err="1">
                <a:solidFill>
                  <a:schemeClr val="tx1">
                    <a:lumMod val="65000"/>
                    <a:lumOff val="35000"/>
                  </a:schemeClr>
                </a:solidFill>
                <a:latin typeface="罗西钢笔行楷" panose="02010800040101010101" charset="-122"/>
                <a:ea typeface="罗西钢笔行楷" panose="02010800040101010101" charset="-122"/>
                <a:cs typeface="+mn-ea"/>
                <a:sym typeface="+mn-lt"/>
              </a:rPr>
              <a:t>touchstart</a:t>
            </a:r>
            <a:r>
              <a:rPr lang="zh-CN" altLang="en-US" sz="1400" dirty="0">
                <a:solidFill>
                  <a:schemeClr val="tx1">
                    <a:lumMod val="65000"/>
                    <a:lumOff val="35000"/>
                  </a:schemeClr>
                </a:solidFill>
                <a:latin typeface="罗西钢笔行楷" panose="02010800040101010101" charset="-122"/>
                <a:ea typeface="罗西钢笔行楷" panose="02010800040101010101" charset="-122"/>
                <a:cs typeface="+mn-ea"/>
                <a:sym typeface="+mn-lt"/>
              </a:rPr>
              <a:t>： 当在屏幕上按下</a:t>
            </a:r>
            <a:r>
              <a:rPr lang="zh-CN" altLang="en-US" sz="1400" dirty="0" smtClean="0">
                <a:solidFill>
                  <a:schemeClr val="tx1">
                    <a:lumMod val="65000"/>
                    <a:lumOff val="35000"/>
                  </a:schemeClr>
                </a:solidFill>
                <a:latin typeface="罗西钢笔行楷" panose="02010800040101010101" charset="-122"/>
                <a:ea typeface="罗西钢笔行楷" panose="02010800040101010101" charset="-122"/>
                <a:cs typeface="+mn-ea"/>
                <a:sym typeface="+mn-lt"/>
              </a:rPr>
              <a:t>手指</a:t>
            </a:r>
            <a:r>
              <a:rPr lang="en-US" altLang="zh-CN" sz="1400" dirty="0" err="1" smtClean="0">
                <a:solidFill>
                  <a:schemeClr val="tx1">
                    <a:lumMod val="65000"/>
                    <a:lumOff val="35000"/>
                  </a:schemeClr>
                </a:solidFill>
                <a:latin typeface="罗西钢笔行楷" panose="02010800040101010101" charset="-122"/>
                <a:ea typeface="罗西钢笔行楷" panose="02010800040101010101" charset="-122"/>
                <a:cs typeface="+mn-ea"/>
                <a:sym typeface="+mn-lt"/>
              </a:rPr>
              <a:t>touchmove</a:t>
            </a:r>
            <a:r>
              <a:rPr lang="zh-CN" altLang="en-US" sz="1400" dirty="0">
                <a:solidFill>
                  <a:schemeClr val="tx1">
                    <a:lumMod val="65000"/>
                    <a:lumOff val="35000"/>
                  </a:schemeClr>
                </a:solidFill>
                <a:latin typeface="罗西钢笔行楷" panose="02010800040101010101" charset="-122"/>
                <a:ea typeface="罗西钢笔行楷" panose="02010800040101010101" charset="-122"/>
                <a:cs typeface="+mn-ea"/>
                <a:sym typeface="+mn-lt"/>
              </a:rPr>
              <a:t>： 当在屏幕上移动</a:t>
            </a:r>
            <a:r>
              <a:rPr lang="zh-CN" altLang="en-US" sz="1400" dirty="0" smtClean="0">
                <a:solidFill>
                  <a:schemeClr val="tx1">
                    <a:lumMod val="65000"/>
                    <a:lumOff val="35000"/>
                  </a:schemeClr>
                </a:solidFill>
                <a:latin typeface="罗西钢笔行楷" panose="02010800040101010101" charset="-122"/>
                <a:ea typeface="罗西钢笔行楷" panose="02010800040101010101" charset="-122"/>
                <a:cs typeface="+mn-ea"/>
                <a:sym typeface="+mn-lt"/>
              </a:rPr>
              <a:t>手指</a:t>
            </a:r>
            <a:endParaRPr lang="zh-CN" altLang="en-US" sz="1400" dirty="0">
              <a:solidFill>
                <a:schemeClr val="tx1">
                  <a:lumMod val="65000"/>
                  <a:lumOff val="35000"/>
                </a:schemeClr>
              </a:solidFill>
              <a:latin typeface="罗西钢笔行楷" panose="02010800040101010101" charset="-122"/>
              <a:ea typeface="罗西钢笔行楷" panose="02010800040101010101" charset="-122"/>
              <a:cs typeface="+mn-ea"/>
              <a:sym typeface="+mn-lt"/>
            </a:endParaRPr>
          </a:p>
          <a:p>
            <a:pPr>
              <a:lnSpc>
                <a:spcPct val="150000"/>
              </a:lnSpc>
            </a:pPr>
            <a:r>
              <a:rPr lang="en-US" altLang="zh-CN" sz="1400" dirty="0" err="1">
                <a:solidFill>
                  <a:schemeClr val="tx1">
                    <a:lumMod val="65000"/>
                    <a:lumOff val="35000"/>
                  </a:schemeClr>
                </a:solidFill>
                <a:latin typeface="罗西钢笔行楷" panose="02010800040101010101" charset="-122"/>
                <a:ea typeface="罗西钢笔行楷" panose="02010800040101010101" charset="-122"/>
                <a:cs typeface="+mn-ea"/>
                <a:sym typeface="+mn-lt"/>
              </a:rPr>
              <a:t>touchend</a:t>
            </a:r>
            <a:r>
              <a:rPr lang="zh-CN" altLang="en-US" sz="1400" dirty="0">
                <a:solidFill>
                  <a:schemeClr val="tx1">
                    <a:lumMod val="65000"/>
                    <a:lumOff val="35000"/>
                  </a:schemeClr>
                </a:solidFill>
                <a:latin typeface="罗西钢笔行楷" panose="02010800040101010101" charset="-122"/>
                <a:ea typeface="罗西钢笔行楷" panose="02010800040101010101" charset="-122"/>
                <a:cs typeface="+mn-ea"/>
                <a:sym typeface="+mn-lt"/>
              </a:rPr>
              <a:t>： 当在屏幕上抬起手指时</a:t>
            </a:r>
            <a:r>
              <a:rPr lang="zh-CN" altLang="en-US" sz="1400" dirty="0" smtClean="0">
                <a:solidFill>
                  <a:schemeClr val="tx1">
                    <a:lumMod val="65000"/>
                    <a:lumOff val="35000"/>
                  </a:schemeClr>
                </a:solidFill>
                <a:latin typeface="罗西钢笔行楷" panose="02010800040101010101" charset="-122"/>
                <a:ea typeface="罗西钢笔行楷" panose="02010800040101010101" charset="-122"/>
                <a:cs typeface="+mn-ea"/>
                <a:sym typeface="+mn-lt"/>
              </a:rPr>
              <a:t>触发</a:t>
            </a:r>
            <a:endParaRPr lang="zh-CN" altLang="en-US" sz="1400" dirty="0">
              <a:solidFill>
                <a:schemeClr val="tx1">
                  <a:lumMod val="65000"/>
                  <a:lumOff val="35000"/>
                </a:schemeClr>
              </a:solidFill>
              <a:latin typeface="罗西钢笔行楷" panose="02010800040101010101" charset="-122"/>
              <a:ea typeface="罗西钢笔行楷" panose="02010800040101010101" charset="-122"/>
              <a:cs typeface="+mn-ea"/>
              <a:sym typeface="+mn-lt"/>
            </a:endParaRPr>
          </a:p>
          <a:p>
            <a:pPr>
              <a:lnSpc>
                <a:spcPct val="150000"/>
              </a:lnSpc>
            </a:pPr>
            <a:r>
              <a:rPr lang="en-US" altLang="zh-CN" sz="1400" dirty="0" err="1">
                <a:solidFill>
                  <a:schemeClr val="tx1">
                    <a:lumMod val="65000"/>
                    <a:lumOff val="35000"/>
                  </a:schemeClr>
                </a:solidFill>
                <a:latin typeface="罗西钢笔行楷" panose="02010800040101010101" charset="-122"/>
                <a:ea typeface="罗西钢笔行楷" panose="02010800040101010101" charset="-122"/>
                <a:cs typeface="+mn-ea"/>
                <a:sym typeface="+mn-lt"/>
              </a:rPr>
              <a:t>touchcancel</a:t>
            </a:r>
            <a:r>
              <a:rPr lang="en-US" altLang="zh-CN" sz="1400" dirty="0">
                <a:solidFill>
                  <a:schemeClr val="tx1">
                    <a:lumMod val="65000"/>
                    <a:lumOff val="35000"/>
                  </a:schemeClr>
                </a:solidFill>
                <a:latin typeface="罗西钢笔行楷" panose="02010800040101010101" charset="-122"/>
                <a:ea typeface="罗西钢笔行楷" panose="02010800040101010101" charset="-122"/>
                <a:cs typeface="+mn-ea"/>
                <a:sym typeface="+mn-lt"/>
              </a:rPr>
              <a:t> </a:t>
            </a:r>
            <a:r>
              <a:rPr lang="zh-CN" altLang="en-US" sz="1400" dirty="0">
                <a:solidFill>
                  <a:schemeClr val="tx1">
                    <a:lumMod val="65000"/>
                    <a:lumOff val="35000"/>
                  </a:schemeClr>
                </a:solidFill>
                <a:latin typeface="罗西钢笔行楷" panose="02010800040101010101" charset="-122"/>
                <a:ea typeface="罗西钢笔行楷" panose="02010800040101010101" charset="-122"/>
                <a:cs typeface="+mn-ea"/>
                <a:sym typeface="+mn-lt"/>
              </a:rPr>
              <a:t>当一些更高级别的事件发生的时候（如电话接入或者弹出信息）会取消当前的</a:t>
            </a:r>
            <a:r>
              <a:rPr lang="en-US" altLang="zh-CN" sz="1400" dirty="0">
                <a:solidFill>
                  <a:schemeClr val="tx1">
                    <a:lumMod val="65000"/>
                    <a:lumOff val="35000"/>
                  </a:schemeClr>
                </a:solidFill>
                <a:latin typeface="罗西钢笔行楷" panose="02010800040101010101" charset="-122"/>
                <a:ea typeface="罗西钢笔行楷" panose="02010800040101010101" charset="-122"/>
                <a:cs typeface="+mn-ea"/>
                <a:sym typeface="+mn-lt"/>
              </a:rPr>
              <a:t>touch</a:t>
            </a:r>
            <a:r>
              <a:rPr lang="zh-CN" altLang="en-US" sz="1400" dirty="0">
                <a:solidFill>
                  <a:schemeClr val="tx1">
                    <a:lumMod val="65000"/>
                    <a:lumOff val="35000"/>
                  </a:schemeClr>
                </a:solidFill>
                <a:latin typeface="罗西钢笔行楷" panose="02010800040101010101" charset="-122"/>
                <a:ea typeface="罗西钢笔行楷" panose="02010800040101010101" charset="-122"/>
                <a:cs typeface="+mn-ea"/>
                <a:sym typeface="+mn-lt"/>
              </a:rPr>
              <a:t>操作，即触发</a:t>
            </a:r>
            <a:r>
              <a:rPr lang="en-US" altLang="zh-CN" sz="1400" dirty="0" err="1">
                <a:solidFill>
                  <a:schemeClr val="tx1">
                    <a:lumMod val="65000"/>
                    <a:lumOff val="35000"/>
                  </a:schemeClr>
                </a:solidFill>
                <a:latin typeface="罗西钢笔行楷" panose="02010800040101010101" charset="-122"/>
                <a:ea typeface="罗西钢笔行楷" panose="02010800040101010101" charset="-122"/>
                <a:cs typeface="+mn-ea"/>
                <a:sym typeface="+mn-lt"/>
              </a:rPr>
              <a:t>touchcancel</a:t>
            </a:r>
            <a:r>
              <a:rPr lang="zh-CN" altLang="en-US" sz="1400" dirty="0">
                <a:solidFill>
                  <a:schemeClr val="tx1">
                    <a:lumMod val="65000"/>
                    <a:lumOff val="35000"/>
                  </a:schemeClr>
                </a:solidFill>
                <a:latin typeface="罗西钢笔行楷" panose="02010800040101010101" charset="-122"/>
                <a:ea typeface="罗西钢笔行楷" panose="02010800040101010101" charset="-122"/>
                <a:cs typeface="+mn-ea"/>
                <a:sym typeface="+mn-lt"/>
              </a:rPr>
              <a:t>。一般会在</a:t>
            </a:r>
            <a:r>
              <a:rPr lang="en-US" altLang="zh-CN" sz="1400" dirty="0" err="1">
                <a:solidFill>
                  <a:schemeClr val="tx1">
                    <a:lumMod val="65000"/>
                    <a:lumOff val="35000"/>
                  </a:schemeClr>
                </a:solidFill>
                <a:latin typeface="罗西钢笔行楷" panose="02010800040101010101" charset="-122"/>
                <a:ea typeface="罗西钢笔行楷" panose="02010800040101010101" charset="-122"/>
                <a:cs typeface="+mn-ea"/>
                <a:sym typeface="+mn-lt"/>
              </a:rPr>
              <a:t>touchcancel</a:t>
            </a:r>
            <a:r>
              <a:rPr lang="zh-CN" altLang="en-US" sz="1400" dirty="0">
                <a:solidFill>
                  <a:schemeClr val="tx1">
                    <a:lumMod val="65000"/>
                    <a:lumOff val="35000"/>
                  </a:schemeClr>
                </a:solidFill>
                <a:latin typeface="罗西钢笔行楷" panose="02010800040101010101" charset="-122"/>
                <a:ea typeface="罗西钢笔行楷" panose="02010800040101010101" charset="-122"/>
                <a:cs typeface="+mn-ea"/>
                <a:sym typeface="+mn-lt"/>
              </a:rPr>
              <a:t>时暂停游戏、存档等操作。</a:t>
            </a:r>
          </a:p>
        </p:txBody>
      </p:sp>
      <p:sp>
        <p:nvSpPr>
          <p:cNvPr id="6" name="TextBox 24"/>
          <p:cNvSpPr txBox="1"/>
          <p:nvPr/>
        </p:nvSpPr>
        <p:spPr>
          <a:xfrm>
            <a:off x="1054229" y="2722781"/>
            <a:ext cx="1119217" cy="338554"/>
          </a:xfrm>
          <a:prstGeom prst="rect">
            <a:avLst/>
          </a:prstGeom>
          <a:noFill/>
        </p:spPr>
        <p:txBody>
          <a:bodyPr wrap="none" rtlCol="0">
            <a:spAutoFit/>
          </a:bodyPr>
          <a:lstStyle/>
          <a:p>
            <a:pPr algn="l"/>
            <a:r>
              <a:rPr lang="en-US" altLang="zh-CN" sz="1600" b="1" dirty="0" smtClean="0">
                <a:solidFill>
                  <a:schemeClr val="tx1">
                    <a:lumMod val="65000"/>
                    <a:lumOff val="35000"/>
                  </a:schemeClr>
                </a:solidFill>
                <a:latin typeface="罗西钢笔行楷" panose="02010800040101010101" charset="-122"/>
                <a:ea typeface="罗西钢笔行楷" panose="02010800040101010101" charset="-122"/>
                <a:sym typeface="+mn-ea"/>
              </a:rPr>
              <a:t>Touch</a:t>
            </a:r>
            <a:r>
              <a:rPr lang="zh-CN" altLang="en-US" sz="1600" b="1" dirty="0" smtClean="0">
                <a:solidFill>
                  <a:schemeClr val="tx1">
                    <a:lumMod val="65000"/>
                    <a:lumOff val="35000"/>
                  </a:schemeClr>
                </a:solidFill>
                <a:latin typeface="罗西钢笔行楷" panose="02010800040101010101" charset="-122"/>
                <a:ea typeface="罗西钢笔行楷" panose="02010800040101010101" charset="-122"/>
                <a:sym typeface="+mn-ea"/>
              </a:rPr>
              <a:t>事件</a:t>
            </a:r>
            <a:endParaRPr lang="zh-CN" altLang="en-US" sz="1600" b="1" dirty="0">
              <a:solidFill>
                <a:schemeClr val="tx1">
                  <a:lumMod val="65000"/>
                  <a:lumOff val="35000"/>
                </a:schemeClr>
              </a:solidFill>
              <a:latin typeface="罗西钢笔行楷" panose="02010800040101010101" charset="-122"/>
              <a:ea typeface="罗西钢笔行楷" panose="02010800040101010101" charset="-122"/>
              <a:sym typeface="+mn-ea"/>
            </a:endParaRPr>
          </a:p>
        </p:txBody>
      </p:sp>
      <p:sp>
        <p:nvSpPr>
          <p:cNvPr id="7" name="TextBox 23"/>
          <p:cNvSpPr txBox="1"/>
          <p:nvPr/>
        </p:nvSpPr>
        <p:spPr>
          <a:xfrm>
            <a:off x="8522335" y="1794510"/>
            <a:ext cx="3089275" cy="1371600"/>
          </a:xfrm>
          <a:prstGeom prst="rect">
            <a:avLst/>
          </a:prstGeom>
          <a:noFill/>
        </p:spPr>
        <p:txBody>
          <a:bodyPr wrap="square" rtlCol="0">
            <a:spAutoFit/>
          </a:bodyPr>
          <a:lstStyle/>
          <a:p>
            <a:pPr>
              <a:lnSpc>
                <a:spcPct val="150000"/>
              </a:lnSpc>
            </a:pPr>
            <a:r>
              <a:rPr lang="en-US" altLang="zh-CN" sz="1400" dirty="0">
                <a:solidFill>
                  <a:schemeClr val="tx1">
                    <a:lumMod val="65000"/>
                    <a:lumOff val="35000"/>
                  </a:schemeClr>
                </a:solidFill>
                <a:latin typeface="罗西钢笔行楷" panose="02010800040101010101" charset="-122"/>
                <a:ea typeface="罗西钢笔行楷" panose="02010800040101010101" charset="-122"/>
                <a:cs typeface="+mn-ea"/>
                <a:sym typeface="+mn-lt"/>
              </a:rPr>
              <a:t>tap: </a:t>
            </a:r>
            <a:r>
              <a:rPr lang="zh-CN" altLang="en-US" sz="1400" dirty="0">
                <a:solidFill>
                  <a:schemeClr val="tx1">
                    <a:lumMod val="65000"/>
                    <a:lumOff val="35000"/>
                  </a:schemeClr>
                </a:solidFill>
                <a:latin typeface="罗西钢笔行楷" panose="02010800040101010101" charset="-122"/>
                <a:ea typeface="罗西钢笔行楷" panose="02010800040101010101" charset="-122"/>
                <a:cs typeface="+mn-ea"/>
                <a:sym typeface="+mn-lt"/>
              </a:rPr>
              <a:t>手指碰一下屏幕会触发</a:t>
            </a:r>
          </a:p>
          <a:p>
            <a:pPr>
              <a:lnSpc>
                <a:spcPct val="150000"/>
              </a:lnSpc>
            </a:pPr>
            <a:r>
              <a:rPr lang="en-US" altLang="zh-CN" sz="1400" dirty="0" err="1">
                <a:solidFill>
                  <a:schemeClr val="tx1">
                    <a:lumMod val="65000"/>
                    <a:lumOff val="35000"/>
                  </a:schemeClr>
                </a:solidFill>
                <a:latin typeface="罗西钢笔行楷" panose="02010800040101010101" charset="-122"/>
                <a:ea typeface="罗西钢笔行楷" panose="02010800040101010101" charset="-122"/>
                <a:cs typeface="+mn-ea"/>
                <a:sym typeface="+mn-lt"/>
              </a:rPr>
              <a:t>longTap</a:t>
            </a:r>
            <a:r>
              <a:rPr lang="en-US" altLang="zh-CN" sz="1400" dirty="0">
                <a:solidFill>
                  <a:schemeClr val="tx1">
                    <a:lumMod val="65000"/>
                    <a:lumOff val="35000"/>
                  </a:schemeClr>
                </a:solidFill>
                <a:latin typeface="罗西钢笔行楷" panose="02010800040101010101" charset="-122"/>
                <a:ea typeface="罗西钢笔行楷" panose="02010800040101010101" charset="-122"/>
                <a:cs typeface="+mn-ea"/>
                <a:sym typeface="+mn-lt"/>
              </a:rPr>
              <a:t>: </a:t>
            </a:r>
            <a:r>
              <a:rPr lang="zh-CN" altLang="en-US" sz="1400" dirty="0">
                <a:solidFill>
                  <a:schemeClr val="tx1">
                    <a:lumMod val="65000"/>
                    <a:lumOff val="35000"/>
                  </a:schemeClr>
                </a:solidFill>
                <a:latin typeface="罗西钢笔行楷" panose="02010800040101010101" charset="-122"/>
                <a:ea typeface="罗西钢笔行楷" panose="02010800040101010101" charset="-122"/>
                <a:cs typeface="+mn-ea"/>
                <a:sym typeface="+mn-lt"/>
              </a:rPr>
              <a:t>手指长按屏幕会触发</a:t>
            </a:r>
          </a:p>
          <a:p>
            <a:pPr>
              <a:lnSpc>
                <a:spcPct val="150000"/>
              </a:lnSpc>
            </a:pPr>
            <a:r>
              <a:rPr lang="en-US" altLang="zh-CN" sz="1400" dirty="0" err="1">
                <a:solidFill>
                  <a:schemeClr val="tx1">
                    <a:lumMod val="65000"/>
                    <a:lumOff val="35000"/>
                  </a:schemeClr>
                </a:solidFill>
                <a:latin typeface="罗西钢笔行楷" panose="02010800040101010101" charset="-122"/>
                <a:ea typeface="罗西钢笔行楷" panose="02010800040101010101" charset="-122"/>
                <a:cs typeface="+mn-ea"/>
                <a:sym typeface="+mn-lt"/>
              </a:rPr>
              <a:t>singleTap</a:t>
            </a:r>
            <a:r>
              <a:rPr lang="en-US" altLang="zh-CN" sz="1400" dirty="0">
                <a:solidFill>
                  <a:schemeClr val="tx1">
                    <a:lumMod val="65000"/>
                    <a:lumOff val="35000"/>
                  </a:schemeClr>
                </a:solidFill>
                <a:latin typeface="罗西钢笔行楷" panose="02010800040101010101" charset="-122"/>
                <a:ea typeface="罗西钢笔行楷" panose="02010800040101010101" charset="-122"/>
                <a:cs typeface="+mn-ea"/>
                <a:sym typeface="+mn-lt"/>
              </a:rPr>
              <a:t>: </a:t>
            </a:r>
            <a:r>
              <a:rPr lang="zh-CN" altLang="en-US" sz="1400" dirty="0">
                <a:solidFill>
                  <a:schemeClr val="tx1">
                    <a:lumMod val="65000"/>
                    <a:lumOff val="35000"/>
                  </a:schemeClr>
                </a:solidFill>
                <a:latin typeface="罗西钢笔行楷" panose="02010800040101010101" charset="-122"/>
                <a:ea typeface="罗西钢笔行楷" panose="02010800040101010101" charset="-122"/>
                <a:cs typeface="+mn-ea"/>
                <a:sym typeface="+mn-lt"/>
              </a:rPr>
              <a:t>手指碰一下屏幕会触发</a:t>
            </a:r>
          </a:p>
          <a:p>
            <a:pPr>
              <a:lnSpc>
                <a:spcPct val="150000"/>
              </a:lnSpc>
            </a:pPr>
            <a:r>
              <a:rPr lang="en-US" altLang="zh-CN" sz="1400" dirty="0" err="1">
                <a:solidFill>
                  <a:schemeClr val="tx1">
                    <a:lumMod val="65000"/>
                    <a:lumOff val="35000"/>
                  </a:schemeClr>
                </a:solidFill>
                <a:latin typeface="罗西钢笔行楷" panose="02010800040101010101" charset="-122"/>
                <a:ea typeface="罗西钢笔行楷" panose="02010800040101010101" charset="-122"/>
                <a:cs typeface="+mn-ea"/>
                <a:sym typeface="+mn-lt"/>
              </a:rPr>
              <a:t>doubleTap</a:t>
            </a:r>
            <a:r>
              <a:rPr lang="en-US" altLang="zh-CN" sz="1400" dirty="0">
                <a:solidFill>
                  <a:schemeClr val="tx1">
                    <a:lumMod val="65000"/>
                    <a:lumOff val="35000"/>
                  </a:schemeClr>
                </a:solidFill>
                <a:latin typeface="罗西钢笔行楷" panose="02010800040101010101" charset="-122"/>
                <a:ea typeface="罗西钢笔行楷" panose="02010800040101010101" charset="-122"/>
                <a:cs typeface="+mn-ea"/>
                <a:sym typeface="+mn-lt"/>
              </a:rPr>
              <a:t>: </a:t>
            </a:r>
            <a:r>
              <a:rPr lang="zh-CN" altLang="en-US" sz="1400" dirty="0">
                <a:solidFill>
                  <a:schemeClr val="tx1">
                    <a:lumMod val="65000"/>
                    <a:lumOff val="35000"/>
                  </a:schemeClr>
                </a:solidFill>
                <a:latin typeface="罗西钢笔行楷" panose="02010800040101010101" charset="-122"/>
                <a:ea typeface="罗西钢笔行楷" panose="02010800040101010101" charset="-122"/>
                <a:cs typeface="+mn-ea"/>
                <a:sym typeface="+mn-lt"/>
              </a:rPr>
              <a:t>手指双击屏幕会触发</a:t>
            </a:r>
          </a:p>
        </p:txBody>
      </p:sp>
      <p:sp>
        <p:nvSpPr>
          <p:cNvPr id="8" name="TextBox 24"/>
          <p:cNvSpPr txBox="1"/>
          <p:nvPr/>
        </p:nvSpPr>
        <p:spPr>
          <a:xfrm>
            <a:off x="8534529" y="1478566"/>
            <a:ext cx="910827" cy="338554"/>
          </a:xfrm>
          <a:prstGeom prst="rect">
            <a:avLst/>
          </a:prstGeom>
          <a:noFill/>
        </p:spPr>
        <p:txBody>
          <a:bodyPr wrap="none" rtlCol="0">
            <a:spAutoFit/>
          </a:bodyPr>
          <a:lstStyle/>
          <a:p>
            <a:pPr algn="l"/>
            <a:r>
              <a:rPr lang="en-US" altLang="zh-CN" sz="1600" b="1" dirty="0" smtClean="0">
                <a:solidFill>
                  <a:schemeClr val="tx1">
                    <a:lumMod val="65000"/>
                    <a:lumOff val="35000"/>
                  </a:schemeClr>
                </a:solidFill>
                <a:latin typeface="罗西钢笔行楷" panose="02010800040101010101" charset="-122"/>
                <a:ea typeface="罗西钢笔行楷" panose="02010800040101010101" charset="-122"/>
                <a:sym typeface="+mn-ea"/>
              </a:rPr>
              <a:t>Tap</a:t>
            </a:r>
            <a:r>
              <a:rPr lang="zh-CN" altLang="en-US" sz="1600" b="1" dirty="0" smtClean="0">
                <a:solidFill>
                  <a:schemeClr val="tx1">
                    <a:lumMod val="65000"/>
                    <a:lumOff val="35000"/>
                  </a:schemeClr>
                </a:solidFill>
                <a:latin typeface="罗西钢笔行楷" panose="02010800040101010101" charset="-122"/>
                <a:ea typeface="罗西钢笔行楷" panose="02010800040101010101" charset="-122"/>
                <a:sym typeface="+mn-ea"/>
              </a:rPr>
              <a:t>事件</a:t>
            </a:r>
            <a:endParaRPr lang="zh-CN" altLang="en-US" sz="1600" b="1" dirty="0">
              <a:solidFill>
                <a:schemeClr val="tx1">
                  <a:lumMod val="65000"/>
                  <a:lumOff val="35000"/>
                </a:schemeClr>
              </a:solidFill>
              <a:latin typeface="罗西钢笔行楷" panose="02010800040101010101" charset="-122"/>
              <a:ea typeface="罗西钢笔行楷" panose="02010800040101010101" charset="-122"/>
              <a:sym typeface="+mn-ea"/>
            </a:endParaRPr>
          </a:p>
        </p:txBody>
      </p:sp>
      <p:sp>
        <p:nvSpPr>
          <p:cNvPr id="11" name="TextBox 23"/>
          <p:cNvSpPr txBox="1"/>
          <p:nvPr/>
        </p:nvSpPr>
        <p:spPr>
          <a:xfrm>
            <a:off x="8522335" y="4523740"/>
            <a:ext cx="3089275" cy="1708160"/>
          </a:xfrm>
          <a:prstGeom prst="rect">
            <a:avLst/>
          </a:prstGeom>
          <a:noFill/>
        </p:spPr>
        <p:txBody>
          <a:bodyPr wrap="square" rtlCol="0">
            <a:spAutoFit/>
          </a:bodyPr>
          <a:lstStyle/>
          <a:p>
            <a:pPr>
              <a:lnSpc>
                <a:spcPct val="150000"/>
              </a:lnSpc>
            </a:pPr>
            <a:r>
              <a:rPr lang="en-US" altLang="zh-CN" sz="1400" dirty="0">
                <a:solidFill>
                  <a:schemeClr val="tx1">
                    <a:lumMod val="65000"/>
                    <a:lumOff val="35000"/>
                  </a:schemeClr>
                </a:solidFill>
                <a:latin typeface="罗西钢笔行楷" panose="02010800040101010101" charset="-122"/>
                <a:ea typeface="罗西钢笔行楷" panose="02010800040101010101" charset="-122"/>
                <a:cs typeface="+mn-ea"/>
                <a:sym typeface="+mn-lt"/>
              </a:rPr>
              <a:t>swipe</a:t>
            </a:r>
            <a:r>
              <a:rPr lang="zh-CN" altLang="en-US" sz="1400" dirty="0">
                <a:solidFill>
                  <a:schemeClr val="tx1">
                    <a:lumMod val="65000"/>
                    <a:lumOff val="35000"/>
                  </a:schemeClr>
                </a:solidFill>
                <a:latin typeface="罗西钢笔行楷" panose="02010800040101010101" charset="-122"/>
                <a:ea typeface="罗西钢笔行楷" panose="02010800040101010101" charset="-122"/>
                <a:cs typeface="+mn-ea"/>
                <a:sym typeface="+mn-lt"/>
              </a:rPr>
              <a:t>：手指在屏幕上滑动时会触发</a:t>
            </a:r>
          </a:p>
          <a:p>
            <a:pPr>
              <a:lnSpc>
                <a:spcPct val="150000"/>
              </a:lnSpc>
            </a:pPr>
            <a:r>
              <a:rPr lang="en-US" altLang="zh-CN" sz="1400" dirty="0" err="1">
                <a:solidFill>
                  <a:schemeClr val="tx1">
                    <a:lumMod val="65000"/>
                    <a:lumOff val="35000"/>
                  </a:schemeClr>
                </a:solidFill>
                <a:latin typeface="罗西钢笔行楷" panose="02010800040101010101" charset="-122"/>
                <a:ea typeface="罗西钢笔行楷" panose="02010800040101010101" charset="-122"/>
                <a:cs typeface="+mn-ea"/>
                <a:sym typeface="+mn-lt"/>
              </a:rPr>
              <a:t>swipeLeft</a:t>
            </a:r>
            <a:r>
              <a:rPr lang="zh-CN" altLang="en-US" sz="1400" dirty="0">
                <a:solidFill>
                  <a:schemeClr val="tx1">
                    <a:lumMod val="65000"/>
                    <a:lumOff val="35000"/>
                  </a:schemeClr>
                </a:solidFill>
                <a:latin typeface="罗西钢笔行楷" panose="02010800040101010101" charset="-122"/>
                <a:ea typeface="罗西钢笔行楷" panose="02010800040101010101" charset="-122"/>
                <a:cs typeface="+mn-ea"/>
                <a:sym typeface="+mn-lt"/>
              </a:rPr>
              <a:t>：手指在屏幕上向左</a:t>
            </a:r>
            <a:r>
              <a:rPr lang="zh-CN" altLang="en-US" sz="1400" dirty="0" smtClean="0">
                <a:solidFill>
                  <a:schemeClr val="tx1">
                    <a:lumMod val="65000"/>
                    <a:lumOff val="35000"/>
                  </a:schemeClr>
                </a:solidFill>
                <a:latin typeface="罗西钢笔行楷" panose="02010800040101010101" charset="-122"/>
                <a:ea typeface="罗西钢笔行楷" panose="02010800040101010101" charset="-122"/>
                <a:cs typeface="+mn-ea"/>
                <a:sym typeface="+mn-lt"/>
              </a:rPr>
              <a:t>滑动</a:t>
            </a:r>
            <a:r>
              <a:rPr lang="en-US" altLang="zh-CN" sz="1400" dirty="0" err="1" smtClean="0">
                <a:solidFill>
                  <a:schemeClr val="tx1">
                    <a:lumMod val="65000"/>
                    <a:lumOff val="35000"/>
                  </a:schemeClr>
                </a:solidFill>
                <a:latin typeface="罗西钢笔行楷" panose="02010800040101010101" charset="-122"/>
                <a:ea typeface="罗西钢笔行楷" panose="02010800040101010101" charset="-122"/>
                <a:cs typeface="+mn-ea"/>
                <a:sym typeface="+mn-lt"/>
              </a:rPr>
              <a:t>swipeRight</a:t>
            </a:r>
            <a:r>
              <a:rPr lang="zh-CN" altLang="en-US" sz="1400" dirty="0">
                <a:solidFill>
                  <a:schemeClr val="tx1">
                    <a:lumMod val="65000"/>
                    <a:lumOff val="35000"/>
                  </a:schemeClr>
                </a:solidFill>
                <a:latin typeface="罗西钢笔行楷" panose="02010800040101010101" charset="-122"/>
                <a:ea typeface="罗西钢笔行楷" panose="02010800040101010101" charset="-122"/>
                <a:cs typeface="+mn-ea"/>
                <a:sym typeface="+mn-lt"/>
              </a:rPr>
              <a:t>：手指在屏幕上向右</a:t>
            </a:r>
            <a:r>
              <a:rPr lang="zh-CN" altLang="en-US" sz="1400" dirty="0" smtClean="0">
                <a:solidFill>
                  <a:schemeClr val="tx1">
                    <a:lumMod val="65000"/>
                    <a:lumOff val="35000"/>
                  </a:schemeClr>
                </a:solidFill>
                <a:latin typeface="罗西钢笔行楷" panose="02010800040101010101" charset="-122"/>
                <a:ea typeface="罗西钢笔行楷" panose="02010800040101010101" charset="-122"/>
                <a:cs typeface="+mn-ea"/>
                <a:sym typeface="+mn-lt"/>
              </a:rPr>
              <a:t>滑动</a:t>
            </a:r>
            <a:r>
              <a:rPr lang="en-US" altLang="zh-CN" sz="1400" dirty="0" err="1" smtClean="0">
                <a:solidFill>
                  <a:schemeClr val="tx1">
                    <a:lumMod val="65000"/>
                    <a:lumOff val="35000"/>
                  </a:schemeClr>
                </a:solidFill>
                <a:latin typeface="罗西钢笔行楷" panose="02010800040101010101" charset="-122"/>
                <a:ea typeface="罗西钢笔行楷" panose="02010800040101010101" charset="-122"/>
                <a:cs typeface="+mn-ea"/>
                <a:sym typeface="+mn-lt"/>
              </a:rPr>
              <a:t>swipeUp</a:t>
            </a:r>
            <a:r>
              <a:rPr lang="zh-CN" altLang="en-US" sz="1400" dirty="0">
                <a:solidFill>
                  <a:schemeClr val="tx1">
                    <a:lumMod val="65000"/>
                    <a:lumOff val="35000"/>
                  </a:schemeClr>
                </a:solidFill>
                <a:latin typeface="罗西钢笔行楷" panose="02010800040101010101" charset="-122"/>
                <a:ea typeface="罗西钢笔行楷" panose="02010800040101010101" charset="-122"/>
                <a:cs typeface="+mn-ea"/>
                <a:sym typeface="+mn-lt"/>
              </a:rPr>
              <a:t>：手指在屏幕上向上滑动</a:t>
            </a:r>
            <a:r>
              <a:rPr lang="zh-CN" altLang="en-US" sz="1400" dirty="0" smtClean="0">
                <a:solidFill>
                  <a:schemeClr val="tx1">
                    <a:lumMod val="65000"/>
                    <a:lumOff val="35000"/>
                  </a:schemeClr>
                </a:solidFill>
                <a:latin typeface="罗西钢笔行楷" panose="02010800040101010101" charset="-122"/>
                <a:ea typeface="罗西钢笔行楷" panose="02010800040101010101" charset="-122"/>
                <a:cs typeface="+mn-ea"/>
                <a:sym typeface="+mn-lt"/>
              </a:rPr>
              <a:t>时</a:t>
            </a:r>
            <a:r>
              <a:rPr lang="en-US" altLang="zh-CN" sz="1400" dirty="0" err="1" smtClean="0">
                <a:solidFill>
                  <a:schemeClr val="tx1">
                    <a:lumMod val="65000"/>
                    <a:lumOff val="35000"/>
                  </a:schemeClr>
                </a:solidFill>
                <a:latin typeface="罗西钢笔行楷" panose="02010800040101010101" charset="-122"/>
                <a:ea typeface="罗西钢笔行楷" panose="02010800040101010101" charset="-122"/>
                <a:cs typeface="+mn-ea"/>
                <a:sym typeface="+mn-lt"/>
              </a:rPr>
              <a:t>swipeDown</a:t>
            </a:r>
            <a:r>
              <a:rPr lang="zh-CN" altLang="en-US" sz="1400" dirty="0">
                <a:solidFill>
                  <a:schemeClr val="tx1">
                    <a:lumMod val="65000"/>
                    <a:lumOff val="35000"/>
                  </a:schemeClr>
                </a:solidFill>
                <a:latin typeface="罗西钢笔行楷" panose="02010800040101010101" charset="-122"/>
                <a:ea typeface="罗西钢笔行楷" panose="02010800040101010101" charset="-122"/>
                <a:cs typeface="+mn-ea"/>
                <a:sym typeface="+mn-lt"/>
              </a:rPr>
              <a:t>：手指在屏幕上向下</a:t>
            </a:r>
            <a:r>
              <a:rPr lang="zh-CN" altLang="en-US" sz="1400" dirty="0" smtClean="0">
                <a:solidFill>
                  <a:schemeClr val="tx1">
                    <a:lumMod val="65000"/>
                    <a:lumOff val="35000"/>
                  </a:schemeClr>
                </a:solidFill>
                <a:latin typeface="罗西钢笔行楷" panose="02010800040101010101" charset="-122"/>
                <a:ea typeface="罗西钢笔行楷" panose="02010800040101010101" charset="-122"/>
                <a:cs typeface="+mn-ea"/>
                <a:sym typeface="+mn-lt"/>
              </a:rPr>
              <a:t>滑动</a:t>
            </a:r>
            <a:endParaRPr lang="zh-CN" altLang="en-US" sz="1400" dirty="0">
              <a:solidFill>
                <a:schemeClr val="tx1">
                  <a:lumMod val="65000"/>
                  <a:lumOff val="35000"/>
                </a:schemeClr>
              </a:solidFill>
              <a:latin typeface="罗西钢笔行楷" panose="02010800040101010101" charset="-122"/>
              <a:ea typeface="罗西钢笔行楷" panose="02010800040101010101" charset="-122"/>
              <a:cs typeface="+mn-ea"/>
              <a:sym typeface="+mn-lt"/>
            </a:endParaRPr>
          </a:p>
        </p:txBody>
      </p:sp>
      <p:sp>
        <p:nvSpPr>
          <p:cNvPr id="12" name="TextBox 24"/>
          <p:cNvSpPr txBox="1"/>
          <p:nvPr/>
        </p:nvSpPr>
        <p:spPr>
          <a:xfrm>
            <a:off x="8534529" y="4207796"/>
            <a:ext cx="1119217" cy="338554"/>
          </a:xfrm>
          <a:prstGeom prst="rect">
            <a:avLst/>
          </a:prstGeom>
          <a:noFill/>
        </p:spPr>
        <p:txBody>
          <a:bodyPr wrap="none" rtlCol="0">
            <a:spAutoFit/>
          </a:bodyPr>
          <a:lstStyle/>
          <a:p>
            <a:pPr algn="l"/>
            <a:r>
              <a:rPr lang="en-US" altLang="zh-CN" sz="1600" b="1" dirty="0" smtClean="0">
                <a:solidFill>
                  <a:schemeClr val="tx1">
                    <a:lumMod val="65000"/>
                    <a:lumOff val="35000"/>
                  </a:schemeClr>
                </a:solidFill>
                <a:latin typeface="罗西钢笔行楷" panose="02010800040101010101" charset="-122"/>
                <a:ea typeface="罗西钢笔行楷" panose="02010800040101010101" charset="-122"/>
                <a:sym typeface="+mn-ea"/>
              </a:rPr>
              <a:t>Swipe</a:t>
            </a:r>
            <a:r>
              <a:rPr lang="zh-CN" altLang="en-US" sz="1600" b="1" dirty="0" smtClean="0">
                <a:solidFill>
                  <a:schemeClr val="tx1">
                    <a:lumMod val="65000"/>
                    <a:lumOff val="35000"/>
                  </a:schemeClr>
                </a:solidFill>
                <a:latin typeface="罗西钢笔行楷" panose="02010800040101010101" charset="-122"/>
                <a:ea typeface="罗西钢笔行楷" panose="02010800040101010101" charset="-122"/>
                <a:sym typeface="+mn-ea"/>
              </a:rPr>
              <a:t>事件</a:t>
            </a:r>
            <a:endParaRPr lang="zh-CN" altLang="en-US" sz="1600" b="1" dirty="0">
              <a:solidFill>
                <a:schemeClr val="tx1">
                  <a:lumMod val="65000"/>
                  <a:lumOff val="35000"/>
                </a:schemeClr>
              </a:solidFill>
              <a:latin typeface="罗西钢笔行楷" panose="02010800040101010101" charset="-122"/>
              <a:ea typeface="罗西钢笔行楷" panose="02010800040101010101" charset="-122"/>
              <a:sym typeface="+mn-ea"/>
            </a:endParaRPr>
          </a:p>
        </p:txBody>
      </p:sp>
      <p:sp>
        <p:nvSpPr>
          <p:cNvPr id="9" name="TextBox 8"/>
          <p:cNvSpPr txBox="1"/>
          <p:nvPr/>
        </p:nvSpPr>
        <p:spPr>
          <a:xfrm>
            <a:off x="4680267" y="5882054"/>
            <a:ext cx="2503048" cy="461665"/>
          </a:xfrm>
          <a:prstGeom prst="rect">
            <a:avLst/>
          </a:prstGeom>
          <a:noFill/>
        </p:spPr>
        <p:txBody>
          <a:bodyPr wrap="square" rtlCol="0">
            <a:spAutoFit/>
          </a:bodyPr>
          <a:lstStyle/>
          <a:p>
            <a:r>
              <a:rPr lang="zh-CN" altLang="en-US" sz="2400" b="1" dirty="0" smtClean="0"/>
              <a:t>点透问题？</a:t>
            </a:r>
            <a:endParaRPr lang="zh-CN" altLang="en-US" sz="2400" b="1" dirty="0"/>
          </a:p>
        </p:txBody>
      </p:sp>
    </p:spTree>
    <p:extLst>
      <p:ext uri="{BB962C8B-B14F-4D97-AF65-F5344CB8AC3E}">
        <p14:creationId xmlns:p14="http://schemas.microsoft.com/office/powerpoint/2010/main" val="78055651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500"/>
                                        <p:tgtEl>
                                          <p:spTgt spid="24"/>
                                        </p:tgtEl>
                                      </p:cBhvr>
                                    </p:animEffect>
                                  </p:childTnLst>
                                </p:cTn>
                              </p:par>
                            </p:childTnLst>
                          </p:cTn>
                        </p:par>
                        <p:par>
                          <p:cTn id="8" fill="hold">
                            <p:stCondLst>
                              <p:cond delay="500"/>
                            </p:stCondLst>
                            <p:childTnLst>
                              <p:par>
                                <p:cTn id="9" presetID="14" presetClass="entr" presetSubtype="5"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randombar(vertical)">
                                      <p:cBhvr>
                                        <p:cTn id="11" dur="500"/>
                                        <p:tgtEl>
                                          <p:spTgt spid="2"/>
                                        </p:tgtEl>
                                      </p:cBhvr>
                                    </p:animEffect>
                                  </p:childTnLst>
                                </p:cTn>
                              </p:par>
                              <p:par>
                                <p:cTn id="12" presetID="12" presetClass="entr" presetSubtype="4" fill="hold" grpId="0" nodeType="with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additive="base">
                                        <p:cTn id="14" dur="500"/>
                                        <p:tgtEl>
                                          <p:spTgt spid="3"/>
                                        </p:tgtEl>
                                        <p:attrNameLst>
                                          <p:attrName>ppt_y</p:attrName>
                                        </p:attrNameLst>
                                      </p:cBhvr>
                                      <p:tavLst>
                                        <p:tav tm="0">
                                          <p:val>
                                            <p:strVal val="#ppt_y+#ppt_h*1.125000"/>
                                          </p:val>
                                        </p:tav>
                                        <p:tav tm="100000">
                                          <p:val>
                                            <p:strVal val="#ppt_y"/>
                                          </p:val>
                                        </p:tav>
                                      </p:tavLst>
                                    </p:anim>
                                    <p:animEffect transition="in" filter="wipe(up)">
                                      <p:cBhvr>
                                        <p:cTn id="15" dur="500"/>
                                        <p:tgtEl>
                                          <p:spTgt spid="3"/>
                                        </p:tgtEl>
                                      </p:cBhvr>
                                    </p:animEffect>
                                  </p:childTnLst>
                                </p:cTn>
                              </p:par>
                            </p:childTnLst>
                          </p:cTn>
                        </p:par>
                        <p:par>
                          <p:cTn id="16" fill="hold">
                            <p:stCondLst>
                              <p:cond delay="1000"/>
                            </p:stCondLst>
                            <p:childTnLst>
                              <p:par>
                                <p:cTn id="17" presetID="21" presetClass="entr" presetSubtype="1" fill="hold"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wheel(1)">
                                      <p:cBhvr>
                                        <p:cTn id="19" dur="500"/>
                                        <p:tgtEl>
                                          <p:spTgt spid="14"/>
                                        </p:tgtEl>
                                      </p:cBhvr>
                                    </p:animEffect>
                                  </p:childTnLst>
                                </p:cTn>
                              </p:par>
                            </p:childTnLst>
                          </p:cTn>
                        </p:par>
                        <p:par>
                          <p:cTn id="20" fill="hold">
                            <p:stCondLst>
                              <p:cond delay="1500"/>
                            </p:stCondLst>
                            <p:childTnLst>
                              <p:par>
                                <p:cTn id="21" presetID="12" presetClass="entr" presetSubtype="4" fill="hold" grpId="9" nodeType="afterEffect">
                                  <p:stCondLst>
                                    <p:cond delay="0"/>
                                  </p:stCondLst>
                                  <p:childTnLst>
                                    <p:set>
                                      <p:cBhvr>
                                        <p:cTn id="22" dur="1" fill="hold">
                                          <p:stCondLst>
                                            <p:cond delay="0"/>
                                          </p:stCondLst>
                                        </p:cTn>
                                        <p:tgtEl>
                                          <p:spTgt spid="35"/>
                                        </p:tgtEl>
                                        <p:attrNameLst>
                                          <p:attrName>style.visibility</p:attrName>
                                        </p:attrNameLst>
                                      </p:cBhvr>
                                      <p:to>
                                        <p:strVal val="visible"/>
                                      </p:to>
                                    </p:set>
                                    <p:anim calcmode="lin" valueType="num">
                                      <p:cBhvr additive="base">
                                        <p:cTn id="23" dur="500"/>
                                        <p:tgtEl>
                                          <p:spTgt spid="35"/>
                                        </p:tgtEl>
                                        <p:attrNameLst>
                                          <p:attrName>ppt_y</p:attrName>
                                        </p:attrNameLst>
                                      </p:cBhvr>
                                      <p:tavLst>
                                        <p:tav tm="0">
                                          <p:val>
                                            <p:strVal val="#ppt_y+#ppt_h*1.125000"/>
                                          </p:val>
                                        </p:tav>
                                        <p:tav tm="100000">
                                          <p:val>
                                            <p:strVal val="#ppt_y"/>
                                          </p:val>
                                        </p:tav>
                                      </p:tavLst>
                                    </p:anim>
                                    <p:animEffect transition="in" filter="wipe(up)">
                                      <p:cBhvr>
                                        <p:cTn id="24" dur="500"/>
                                        <p:tgtEl>
                                          <p:spTgt spid="35"/>
                                        </p:tgtEl>
                                      </p:cBhvr>
                                    </p:animEffect>
                                  </p:childTnLst>
                                </p:cTn>
                              </p:par>
                              <p:par>
                                <p:cTn id="25" presetID="21" presetClass="entr" presetSubtype="1"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wheel(1)">
                                      <p:cBhvr>
                                        <p:cTn id="27" dur="500"/>
                                        <p:tgtEl>
                                          <p:spTgt spid="13"/>
                                        </p:tgtEl>
                                      </p:cBhvr>
                                    </p:animEffect>
                                  </p:childTnLst>
                                </p:cTn>
                              </p:par>
                            </p:childTnLst>
                          </p:cTn>
                        </p:par>
                        <p:par>
                          <p:cTn id="28" fill="hold">
                            <p:stCondLst>
                              <p:cond delay="2000"/>
                            </p:stCondLst>
                            <p:childTnLst>
                              <p:par>
                                <p:cTn id="29" presetID="12" presetClass="entr" presetSubtype="8" fill="hold" grpId="0" nodeType="afterEffect">
                                  <p:stCondLst>
                                    <p:cond delay="0"/>
                                  </p:stCondLst>
                                  <p:childTnLst>
                                    <p:set>
                                      <p:cBhvr>
                                        <p:cTn id="30" dur="1" fill="hold">
                                          <p:stCondLst>
                                            <p:cond delay="0"/>
                                          </p:stCondLst>
                                        </p:cTn>
                                        <p:tgtEl>
                                          <p:spTgt spid="32"/>
                                        </p:tgtEl>
                                        <p:attrNameLst>
                                          <p:attrName>style.visibility</p:attrName>
                                        </p:attrNameLst>
                                      </p:cBhvr>
                                      <p:to>
                                        <p:strVal val="visible"/>
                                      </p:to>
                                    </p:set>
                                    <p:anim calcmode="lin" valueType="num">
                                      <p:cBhvr additive="base">
                                        <p:cTn id="31" dur="500"/>
                                        <p:tgtEl>
                                          <p:spTgt spid="32"/>
                                        </p:tgtEl>
                                        <p:attrNameLst>
                                          <p:attrName>ppt_x</p:attrName>
                                        </p:attrNameLst>
                                      </p:cBhvr>
                                      <p:tavLst>
                                        <p:tav tm="0">
                                          <p:val>
                                            <p:strVal val="#ppt_x-#ppt_w*1.125000"/>
                                          </p:val>
                                        </p:tav>
                                        <p:tav tm="100000">
                                          <p:val>
                                            <p:strVal val="#ppt_x"/>
                                          </p:val>
                                        </p:tav>
                                      </p:tavLst>
                                    </p:anim>
                                    <p:animEffect transition="in" filter="wipe(right)">
                                      <p:cBhvr>
                                        <p:cTn id="32" dur="500"/>
                                        <p:tgtEl>
                                          <p:spTgt spid="32"/>
                                        </p:tgtEl>
                                      </p:cBhvr>
                                    </p:animEffect>
                                  </p:childTnLst>
                                </p:cTn>
                              </p:par>
                              <p:par>
                                <p:cTn id="33" presetID="21" presetClass="entr" presetSubtype="1" fill="hold" nodeType="with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wheel(1)">
                                      <p:cBhvr>
                                        <p:cTn id="35" dur="500"/>
                                        <p:tgtEl>
                                          <p:spTgt spid="15"/>
                                        </p:tgtEl>
                                      </p:cBhvr>
                                    </p:animEffect>
                                  </p:childTnLst>
                                </p:cTn>
                              </p:par>
                            </p:childTnLst>
                          </p:cTn>
                        </p:par>
                        <p:par>
                          <p:cTn id="36" fill="hold">
                            <p:stCondLst>
                              <p:cond delay="2500"/>
                            </p:stCondLst>
                            <p:childTnLst>
                              <p:par>
                                <p:cTn id="37" presetID="12" presetClass="entr" presetSubtype="1" fill="hold" grpId="0" nodeType="afterEffect">
                                  <p:stCondLst>
                                    <p:cond delay="0"/>
                                  </p:stCondLst>
                                  <p:childTnLst>
                                    <p:set>
                                      <p:cBhvr>
                                        <p:cTn id="38" dur="1" fill="hold">
                                          <p:stCondLst>
                                            <p:cond delay="0"/>
                                          </p:stCondLst>
                                        </p:cTn>
                                        <p:tgtEl>
                                          <p:spTgt spid="34"/>
                                        </p:tgtEl>
                                        <p:attrNameLst>
                                          <p:attrName>style.visibility</p:attrName>
                                        </p:attrNameLst>
                                      </p:cBhvr>
                                      <p:to>
                                        <p:strVal val="visible"/>
                                      </p:to>
                                    </p:set>
                                    <p:anim calcmode="lin" valueType="num">
                                      <p:cBhvr additive="base">
                                        <p:cTn id="39" dur="500"/>
                                        <p:tgtEl>
                                          <p:spTgt spid="34"/>
                                        </p:tgtEl>
                                        <p:attrNameLst>
                                          <p:attrName>ppt_y</p:attrName>
                                        </p:attrNameLst>
                                      </p:cBhvr>
                                      <p:tavLst>
                                        <p:tav tm="0">
                                          <p:val>
                                            <p:strVal val="#ppt_y-#ppt_h*1.125000"/>
                                          </p:val>
                                        </p:tav>
                                        <p:tav tm="100000">
                                          <p:val>
                                            <p:strVal val="#ppt_y"/>
                                          </p:val>
                                        </p:tav>
                                      </p:tavLst>
                                    </p:anim>
                                    <p:animEffect transition="in" filter="wipe(down)">
                                      <p:cBhvr>
                                        <p:cTn id="40" dur="500"/>
                                        <p:tgtEl>
                                          <p:spTgt spid="34"/>
                                        </p:tgtEl>
                                      </p:cBhvr>
                                    </p:animEffect>
                                  </p:childTnLst>
                                </p:cTn>
                              </p:par>
                              <p:par>
                                <p:cTn id="41" presetID="21" presetClass="entr" presetSubtype="1" fill="hold" nodeType="with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wheel(1)">
                                      <p:cBhvr>
                                        <p:cTn id="43" dur="500"/>
                                        <p:tgtEl>
                                          <p:spTgt spid="16"/>
                                        </p:tgtEl>
                                      </p:cBhvr>
                                    </p:animEffect>
                                  </p:childTnLst>
                                </p:cTn>
                              </p:par>
                            </p:childTnLst>
                          </p:cTn>
                        </p:par>
                        <p:par>
                          <p:cTn id="44" fill="hold">
                            <p:stCondLst>
                              <p:cond delay="3000"/>
                            </p:stCondLst>
                            <p:childTnLst>
                              <p:par>
                                <p:cTn id="45" presetID="12" presetClass="entr" presetSubtype="2" fill="hold" grpId="0" nodeType="afterEffect">
                                  <p:stCondLst>
                                    <p:cond delay="0"/>
                                  </p:stCondLst>
                                  <p:childTnLst>
                                    <p:set>
                                      <p:cBhvr>
                                        <p:cTn id="46" dur="1" fill="hold">
                                          <p:stCondLst>
                                            <p:cond delay="0"/>
                                          </p:stCondLst>
                                        </p:cTn>
                                        <p:tgtEl>
                                          <p:spTgt spid="33"/>
                                        </p:tgtEl>
                                        <p:attrNameLst>
                                          <p:attrName>style.visibility</p:attrName>
                                        </p:attrNameLst>
                                      </p:cBhvr>
                                      <p:to>
                                        <p:strVal val="visible"/>
                                      </p:to>
                                    </p:set>
                                    <p:anim calcmode="lin" valueType="num">
                                      <p:cBhvr additive="base">
                                        <p:cTn id="47" dur="500"/>
                                        <p:tgtEl>
                                          <p:spTgt spid="33"/>
                                        </p:tgtEl>
                                        <p:attrNameLst>
                                          <p:attrName>ppt_x</p:attrName>
                                        </p:attrNameLst>
                                      </p:cBhvr>
                                      <p:tavLst>
                                        <p:tav tm="0">
                                          <p:val>
                                            <p:strVal val="#ppt_x+#ppt_w*1.125000"/>
                                          </p:val>
                                        </p:tav>
                                        <p:tav tm="100000">
                                          <p:val>
                                            <p:strVal val="#ppt_x"/>
                                          </p:val>
                                        </p:tav>
                                      </p:tavLst>
                                    </p:anim>
                                    <p:animEffect transition="in" filter="wipe(left)">
                                      <p:cBhvr>
                                        <p:cTn id="48" dur="500"/>
                                        <p:tgtEl>
                                          <p:spTgt spid="33"/>
                                        </p:tgtEl>
                                      </p:cBhvr>
                                    </p:animEffect>
                                  </p:childTnLst>
                                </p:cTn>
                              </p:par>
                              <p:par>
                                <p:cTn id="49" presetID="21" presetClass="entr" presetSubtype="1" fill="hold" nodeType="withEffect">
                                  <p:stCondLst>
                                    <p:cond delay="0"/>
                                  </p:stCondLst>
                                  <p:childTnLst>
                                    <p:set>
                                      <p:cBhvr>
                                        <p:cTn id="50" dur="1" fill="hold">
                                          <p:stCondLst>
                                            <p:cond delay="0"/>
                                          </p:stCondLst>
                                        </p:cTn>
                                        <p:tgtEl>
                                          <p:spTgt spid="17"/>
                                        </p:tgtEl>
                                        <p:attrNameLst>
                                          <p:attrName>style.visibility</p:attrName>
                                        </p:attrNameLst>
                                      </p:cBhvr>
                                      <p:to>
                                        <p:strVal val="visible"/>
                                      </p:to>
                                    </p:set>
                                    <p:animEffect transition="in" filter="wheel(1)">
                                      <p:cBhvr>
                                        <p:cTn id="51" dur="500"/>
                                        <p:tgtEl>
                                          <p:spTgt spid="17"/>
                                        </p:tgtEl>
                                      </p:cBhvr>
                                    </p:animEffect>
                                  </p:childTnLst>
                                </p:cTn>
                              </p:par>
                            </p:childTnLst>
                          </p:cTn>
                        </p:par>
                        <p:par>
                          <p:cTn id="52" fill="hold">
                            <p:stCondLst>
                              <p:cond delay="3500"/>
                            </p:stCondLst>
                            <p:childTnLst>
                              <p:par>
                                <p:cTn id="53" presetID="12" presetClass="entr" presetSubtype="2" fill="hold" grpId="0" nodeType="afterEffect">
                                  <p:stCondLst>
                                    <p:cond delay="0"/>
                                  </p:stCondLst>
                                  <p:childTnLst>
                                    <p:set>
                                      <p:cBhvr>
                                        <p:cTn id="54" dur="1" fill="hold">
                                          <p:stCondLst>
                                            <p:cond delay="0"/>
                                          </p:stCondLst>
                                        </p:cTn>
                                        <p:tgtEl>
                                          <p:spTgt spid="28"/>
                                        </p:tgtEl>
                                        <p:attrNameLst>
                                          <p:attrName>style.visibility</p:attrName>
                                        </p:attrNameLst>
                                      </p:cBhvr>
                                      <p:to>
                                        <p:strVal val="visible"/>
                                      </p:to>
                                    </p:set>
                                    <p:anim calcmode="lin" valueType="num">
                                      <p:cBhvr additive="base">
                                        <p:cTn id="55" dur="500"/>
                                        <p:tgtEl>
                                          <p:spTgt spid="28"/>
                                        </p:tgtEl>
                                        <p:attrNameLst>
                                          <p:attrName>ppt_x</p:attrName>
                                        </p:attrNameLst>
                                      </p:cBhvr>
                                      <p:tavLst>
                                        <p:tav tm="0">
                                          <p:val>
                                            <p:strVal val="#ppt_x+#ppt_w*1.125000"/>
                                          </p:val>
                                        </p:tav>
                                        <p:tav tm="100000">
                                          <p:val>
                                            <p:strVal val="#ppt_x"/>
                                          </p:val>
                                        </p:tav>
                                      </p:tavLst>
                                    </p:anim>
                                    <p:animEffect transition="in" filter="wipe(left)">
                                      <p:cBhvr>
                                        <p:cTn id="56" dur="500"/>
                                        <p:tgtEl>
                                          <p:spTgt spid="28"/>
                                        </p:tgtEl>
                                      </p:cBhvr>
                                    </p:animEffect>
                                  </p:childTnLst>
                                </p:cTn>
                              </p:par>
                            </p:childTnLst>
                          </p:cTn>
                        </p:par>
                        <p:par>
                          <p:cTn id="57" fill="hold">
                            <p:stCondLst>
                              <p:cond delay="4000"/>
                            </p:stCondLst>
                            <p:childTnLst>
                              <p:par>
                                <p:cTn id="58" presetID="42" presetClass="entr" presetSubtype="0" fill="hold" grpId="0" nodeType="afterEffect">
                                  <p:stCondLst>
                                    <p:cond delay="0"/>
                                  </p:stCondLst>
                                  <p:childTnLst>
                                    <p:set>
                                      <p:cBhvr>
                                        <p:cTn id="59" dur="1" fill="hold">
                                          <p:stCondLst>
                                            <p:cond delay="0"/>
                                          </p:stCondLst>
                                        </p:cTn>
                                        <p:tgtEl>
                                          <p:spTgt spid="21"/>
                                        </p:tgtEl>
                                        <p:attrNameLst>
                                          <p:attrName>style.visibility</p:attrName>
                                        </p:attrNameLst>
                                      </p:cBhvr>
                                      <p:to>
                                        <p:strVal val="visible"/>
                                      </p:to>
                                    </p:set>
                                    <p:animEffect transition="in" filter="fade">
                                      <p:cBhvr>
                                        <p:cTn id="60" dur="500"/>
                                        <p:tgtEl>
                                          <p:spTgt spid="21"/>
                                        </p:tgtEl>
                                      </p:cBhvr>
                                    </p:animEffect>
                                    <p:anim calcmode="lin" valueType="num">
                                      <p:cBhvr>
                                        <p:cTn id="61" dur="500" fill="hold"/>
                                        <p:tgtEl>
                                          <p:spTgt spid="21"/>
                                        </p:tgtEl>
                                        <p:attrNameLst>
                                          <p:attrName>ppt_x</p:attrName>
                                        </p:attrNameLst>
                                      </p:cBhvr>
                                      <p:tavLst>
                                        <p:tav tm="0">
                                          <p:val>
                                            <p:strVal val="#ppt_x"/>
                                          </p:val>
                                        </p:tav>
                                        <p:tav tm="100000">
                                          <p:val>
                                            <p:strVal val="#ppt_x"/>
                                          </p:val>
                                        </p:tav>
                                      </p:tavLst>
                                    </p:anim>
                                    <p:anim calcmode="lin" valueType="num">
                                      <p:cBhvr>
                                        <p:cTn id="62" dur="500" fill="hold"/>
                                        <p:tgtEl>
                                          <p:spTgt spid="21"/>
                                        </p:tgtEl>
                                        <p:attrNameLst>
                                          <p:attrName>ppt_y</p:attrName>
                                        </p:attrNameLst>
                                      </p:cBhvr>
                                      <p:tavLst>
                                        <p:tav tm="0">
                                          <p:val>
                                            <p:strVal val="#ppt_y+.1"/>
                                          </p:val>
                                        </p:tav>
                                        <p:tav tm="100000">
                                          <p:val>
                                            <p:strVal val="#ppt_y"/>
                                          </p:val>
                                        </p:tav>
                                      </p:tavLst>
                                    </p:anim>
                                  </p:childTnLst>
                                </p:cTn>
                              </p:par>
                              <p:par>
                                <p:cTn id="63" presetID="42" presetClass="entr" presetSubtype="0" fill="hold" grpId="0" nodeType="withEffect">
                                  <p:stCondLst>
                                    <p:cond delay="0"/>
                                  </p:stCondLst>
                                  <p:childTnLst>
                                    <p:set>
                                      <p:cBhvr>
                                        <p:cTn id="64" dur="1" fill="hold">
                                          <p:stCondLst>
                                            <p:cond delay="0"/>
                                          </p:stCondLst>
                                        </p:cTn>
                                        <p:tgtEl>
                                          <p:spTgt spid="22"/>
                                        </p:tgtEl>
                                        <p:attrNameLst>
                                          <p:attrName>style.visibility</p:attrName>
                                        </p:attrNameLst>
                                      </p:cBhvr>
                                      <p:to>
                                        <p:strVal val="visible"/>
                                      </p:to>
                                    </p:set>
                                    <p:animEffect transition="in" filter="fade">
                                      <p:cBhvr>
                                        <p:cTn id="65" dur="500"/>
                                        <p:tgtEl>
                                          <p:spTgt spid="22"/>
                                        </p:tgtEl>
                                      </p:cBhvr>
                                    </p:animEffect>
                                    <p:anim calcmode="lin" valueType="num">
                                      <p:cBhvr>
                                        <p:cTn id="66" dur="500" fill="hold"/>
                                        <p:tgtEl>
                                          <p:spTgt spid="22"/>
                                        </p:tgtEl>
                                        <p:attrNameLst>
                                          <p:attrName>ppt_x</p:attrName>
                                        </p:attrNameLst>
                                      </p:cBhvr>
                                      <p:tavLst>
                                        <p:tav tm="0">
                                          <p:val>
                                            <p:strVal val="#ppt_x"/>
                                          </p:val>
                                        </p:tav>
                                        <p:tav tm="100000">
                                          <p:val>
                                            <p:strVal val="#ppt_x"/>
                                          </p:val>
                                        </p:tav>
                                      </p:tavLst>
                                    </p:anim>
                                    <p:anim calcmode="lin" valueType="num">
                                      <p:cBhvr>
                                        <p:cTn id="67" dur="500" fill="hold"/>
                                        <p:tgtEl>
                                          <p:spTgt spid="22"/>
                                        </p:tgtEl>
                                        <p:attrNameLst>
                                          <p:attrName>ppt_y</p:attrName>
                                        </p:attrNameLst>
                                      </p:cBhvr>
                                      <p:tavLst>
                                        <p:tav tm="0">
                                          <p:val>
                                            <p:strVal val="#ppt_y+.1"/>
                                          </p:val>
                                        </p:tav>
                                        <p:tav tm="100000">
                                          <p:val>
                                            <p:strVal val="#ppt_y"/>
                                          </p:val>
                                        </p:tav>
                                      </p:tavLst>
                                    </p:anim>
                                  </p:childTnLst>
                                </p:cTn>
                              </p:par>
                            </p:childTnLst>
                          </p:cTn>
                        </p:par>
                        <p:par>
                          <p:cTn id="68" fill="hold">
                            <p:stCondLst>
                              <p:cond delay="4500"/>
                            </p:stCondLst>
                            <p:childTnLst>
                              <p:par>
                                <p:cTn id="69" presetID="12" presetClass="entr" presetSubtype="4" fill="hold" grpId="0" nodeType="afterEffect">
                                  <p:stCondLst>
                                    <p:cond delay="0"/>
                                  </p:stCondLst>
                                  <p:childTnLst>
                                    <p:set>
                                      <p:cBhvr>
                                        <p:cTn id="70" dur="1" fill="hold">
                                          <p:stCondLst>
                                            <p:cond delay="0"/>
                                          </p:stCondLst>
                                        </p:cTn>
                                        <p:tgtEl>
                                          <p:spTgt spid="29"/>
                                        </p:tgtEl>
                                        <p:attrNameLst>
                                          <p:attrName>style.visibility</p:attrName>
                                        </p:attrNameLst>
                                      </p:cBhvr>
                                      <p:to>
                                        <p:strVal val="visible"/>
                                      </p:to>
                                    </p:set>
                                    <p:anim calcmode="lin" valueType="num">
                                      <p:cBhvr additive="base">
                                        <p:cTn id="71" dur="500"/>
                                        <p:tgtEl>
                                          <p:spTgt spid="29"/>
                                        </p:tgtEl>
                                        <p:attrNameLst>
                                          <p:attrName>ppt_y</p:attrName>
                                        </p:attrNameLst>
                                      </p:cBhvr>
                                      <p:tavLst>
                                        <p:tav tm="0">
                                          <p:val>
                                            <p:strVal val="#ppt_y+#ppt_h*1.125000"/>
                                          </p:val>
                                        </p:tav>
                                        <p:tav tm="100000">
                                          <p:val>
                                            <p:strVal val="#ppt_y"/>
                                          </p:val>
                                        </p:tav>
                                      </p:tavLst>
                                    </p:anim>
                                    <p:animEffect transition="in" filter="wipe(up)">
                                      <p:cBhvr>
                                        <p:cTn id="72" dur="500"/>
                                        <p:tgtEl>
                                          <p:spTgt spid="29"/>
                                        </p:tgtEl>
                                      </p:cBhvr>
                                    </p:animEffect>
                                  </p:childTnLst>
                                </p:cTn>
                              </p:par>
                            </p:childTnLst>
                          </p:cTn>
                        </p:par>
                        <p:par>
                          <p:cTn id="73" fill="hold">
                            <p:stCondLst>
                              <p:cond delay="5000"/>
                            </p:stCondLst>
                            <p:childTnLst>
                              <p:par>
                                <p:cTn id="74" presetID="42" presetClass="entr" presetSubtype="0" fill="hold" grpId="0" nodeType="afterEffect">
                                  <p:stCondLst>
                                    <p:cond delay="0"/>
                                  </p:stCondLst>
                                  <p:childTnLst>
                                    <p:set>
                                      <p:cBhvr>
                                        <p:cTn id="75" dur="1" fill="hold">
                                          <p:stCondLst>
                                            <p:cond delay="0"/>
                                          </p:stCondLst>
                                        </p:cTn>
                                        <p:tgtEl>
                                          <p:spTgt spid="7"/>
                                        </p:tgtEl>
                                        <p:attrNameLst>
                                          <p:attrName>style.visibility</p:attrName>
                                        </p:attrNameLst>
                                      </p:cBhvr>
                                      <p:to>
                                        <p:strVal val="visible"/>
                                      </p:to>
                                    </p:set>
                                    <p:animEffect transition="in" filter="fade">
                                      <p:cBhvr>
                                        <p:cTn id="76" dur="500"/>
                                        <p:tgtEl>
                                          <p:spTgt spid="7"/>
                                        </p:tgtEl>
                                      </p:cBhvr>
                                    </p:animEffect>
                                    <p:anim calcmode="lin" valueType="num">
                                      <p:cBhvr>
                                        <p:cTn id="77" dur="500" fill="hold"/>
                                        <p:tgtEl>
                                          <p:spTgt spid="7"/>
                                        </p:tgtEl>
                                        <p:attrNameLst>
                                          <p:attrName>ppt_x</p:attrName>
                                        </p:attrNameLst>
                                      </p:cBhvr>
                                      <p:tavLst>
                                        <p:tav tm="0">
                                          <p:val>
                                            <p:strVal val="#ppt_x"/>
                                          </p:val>
                                        </p:tav>
                                        <p:tav tm="100000">
                                          <p:val>
                                            <p:strVal val="#ppt_x"/>
                                          </p:val>
                                        </p:tav>
                                      </p:tavLst>
                                    </p:anim>
                                    <p:anim calcmode="lin" valueType="num">
                                      <p:cBhvr>
                                        <p:cTn id="78" dur="500" fill="hold"/>
                                        <p:tgtEl>
                                          <p:spTgt spid="7"/>
                                        </p:tgtEl>
                                        <p:attrNameLst>
                                          <p:attrName>ppt_y</p:attrName>
                                        </p:attrNameLst>
                                      </p:cBhvr>
                                      <p:tavLst>
                                        <p:tav tm="0">
                                          <p:val>
                                            <p:strVal val="#ppt_y+.1"/>
                                          </p:val>
                                        </p:tav>
                                        <p:tav tm="100000">
                                          <p:val>
                                            <p:strVal val="#ppt_y"/>
                                          </p:val>
                                        </p:tav>
                                      </p:tavLst>
                                    </p:anim>
                                  </p:childTnLst>
                                </p:cTn>
                              </p:par>
                              <p:par>
                                <p:cTn id="79" presetID="42" presetClass="entr" presetSubtype="0" fill="hold" grpId="0" nodeType="withEffect">
                                  <p:stCondLst>
                                    <p:cond delay="0"/>
                                  </p:stCondLst>
                                  <p:childTnLst>
                                    <p:set>
                                      <p:cBhvr>
                                        <p:cTn id="80" dur="1" fill="hold">
                                          <p:stCondLst>
                                            <p:cond delay="0"/>
                                          </p:stCondLst>
                                        </p:cTn>
                                        <p:tgtEl>
                                          <p:spTgt spid="8"/>
                                        </p:tgtEl>
                                        <p:attrNameLst>
                                          <p:attrName>style.visibility</p:attrName>
                                        </p:attrNameLst>
                                      </p:cBhvr>
                                      <p:to>
                                        <p:strVal val="visible"/>
                                      </p:to>
                                    </p:set>
                                    <p:animEffect transition="in" filter="fade">
                                      <p:cBhvr>
                                        <p:cTn id="81" dur="500"/>
                                        <p:tgtEl>
                                          <p:spTgt spid="8"/>
                                        </p:tgtEl>
                                      </p:cBhvr>
                                    </p:animEffect>
                                    <p:anim calcmode="lin" valueType="num">
                                      <p:cBhvr>
                                        <p:cTn id="82" dur="500" fill="hold"/>
                                        <p:tgtEl>
                                          <p:spTgt spid="8"/>
                                        </p:tgtEl>
                                        <p:attrNameLst>
                                          <p:attrName>ppt_x</p:attrName>
                                        </p:attrNameLst>
                                      </p:cBhvr>
                                      <p:tavLst>
                                        <p:tav tm="0">
                                          <p:val>
                                            <p:strVal val="#ppt_x"/>
                                          </p:val>
                                        </p:tav>
                                        <p:tav tm="100000">
                                          <p:val>
                                            <p:strVal val="#ppt_x"/>
                                          </p:val>
                                        </p:tav>
                                      </p:tavLst>
                                    </p:anim>
                                    <p:anim calcmode="lin" valueType="num">
                                      <p:cBhvr>
                                        <p:cTn id="83" dur="500" fill="hold"/>
                                        <p:tgtEl>
                                          <p:spTgt spid="8"/>
                                        </p:tgtEl>
                                        <p:attrNameLst>
                                          <p:attrName>ppt_y</p:attrName>
                                        </p:attrNameLst>
                                      </p:cBhvr>
                                      <p:tavLst>
                                        <p:tav tm="0">
                                          <p:val>
                                            <p:strVal val="#ppt_y+.1"/>
                                          </p:val>
                                        </p:tav>
                                        <p:tav tm="100000">
                                          <p:val>
                                            <p:strVal val="#ppt_y"/>
                                          </p:val>
                                        </p:tav>
                                      </p:tavLst>
                                    </p:anim>
                                  </p:childTnLst>
                                </p:cTn>
                              </p:par>
                            </p:childTnLst>
                          </p:cTn>
                        </p:par>
                        <p:par>
                          <p:cTn id="84" fill="hold">
                            <p:stCondLst>
                              <p:cond delay="5500"/>
                            </p:stCondLst>
                            <p:childTnLst>
                              <p:par>
                                <p:cTn id="85" presetID="12" presetClass="entr" presetSubtype="8" fill="hold" grpId="0" nodeType="afterEffect">
                                  <p:stCondLst>
                                    <p:cond delay="0"/>
                                  </p:stCondLst>
                                  <p:childTnLst>
                                    <p:set>
                                      <p:cBhvr>
                                        <p:cTn id="86" dur="1" fill="hold">
                                          <p:stCondLst>
                                            <p:cond delay="0"/>
                                          </p:stCondLst>
                                        </p:cTn>
                                        <p:tgtEl>
                                          <p:spTgt spid="30"/>
                                        </p:tgtEl>
                                        <p:attrNameLst>
                                          <p:attrName>style.visibility</p:attrName>
                                        </p:attrNameLst>
                                      </p:cBhvr>
                                      <p:to>
                                        <p:strVal val="visible"/>
                                      </p:to>
                                    </p:set>
                                    <p:anim calcmode="lin" valueType="num">
                                      <p:cBhvr additive="base">
                                        <p:cTn id="87" dur="500"/>
                                        <p:tgtEl>
                                          <p:spTgt spid="30"/>
                                        </p:tgtEl>
                                        <p:attrNameLst>
                                          <p:attrName>ppt_x</p:attrName>
                                        </p:attrNameLst>
                                      </p:cBhvr>
                                      <p:tavLst>
                                        <p:tav tm="0">
                                          <p:val>
                                            <p:strVal val="#ppt_x-#ppt_w*1.125000"/>
                                          </p:val>
                                        </p:tav>
                                        <p:tav tm="100000">
                                          <p:val>
                                            <p:strVal val="#ppt_x"/>
                                          </p:val>
                                        </p:tav>
                                      </p:tavLst>
                                    </p:anim>
                                    <p:animEffect transition="in" filter="wipe(right)">
                                      <p:cBhvr>
                                        <p:cTn id="88" dur="500"/>
                                        <p:tgtEl>
                                          <p:spTgt spid="30"/>
                                        </p:tgtEl>
                                      </p:cBhvr>
                                    </p:animEffect>
                                  </p:childTnLst>
                                </p:cTn>
                              </p:par>
                            </p:childTnLst>
                          </p:cTn>
                        </p:par>
                        <p:par>
                          <p:cTn id="89" fill="hold">
                            <p:stCondLst>
                              <p:cond delay="6000"/>
                            </p:stCondLst>
                            <p:childTnLst>
                              <p:par>
                                <p:cTn id="90" presetID="42" presetClass="entr" presetSubtype="0" fill="hold" grpId="0" nodeType="afterEffect">
                                  <p:stCondLst>
                                    <p:cond delay="0"/>
                                  </p:stCondLst>
                                  <p:childTnLst>
                                    <p:set>
                                      <p:cBhvr>
                                        <p:cTn id="91" dur="1" fill="hold">
                                          <p:stCondLst>
                                            <p:cond delay="0"/>
                                          </p:stCondLst>
                                        </p:cTn>
                                        <p:tgtEl>
                                          <p:spTgt spid="11"/>
                                        </p:tgtEl>
                                        <p:attrNameLst>
                                          <p:attrName>style.visibility</p:attrName>
                                        </p:attrNameLst>
                                      </p:cBhvr>
                                      <p:to>
                                        <p:strVal val="visible"/>
                                      </p:to>
                                    </p:set>
                                    <p:animEffect transition="in" filter="fade">
                                      <p:cBhvr>
                                        <p:cTn id="92" dur="500"/>
                                        <p:tgtEl>
                                          <p:spTgt spid="11"/>
                                        </p:tgtEl>
                                      </p:cBhvr>
                                    </p:animEffect>
                                    <p:anim calcmode="lin" valueType="num">
                                      <p:cBhvr>
                                        <p:cTn id="93" dur="500" fill="hold"/>
                                        <p:tgtEl>
                                          <p:spTgt spid="11"/>
                                        </p:tgtEl>
                                        <p:attrNameLst>
                                          <p:attrName>ppt_x</p:attrName>
                                        </p:attrNameLst>
                                      </p:cBhvr>
                                      <p:tavLst>
                                        <p:tav tm="0">
                                          <p:val>
                                            <p:strVal val="#ppt_x"/>
                                          </p:val>
                                        </p:tav>
                                        <p:tav tm="100000">
                                          <p:val>
                                            <p:strVal val="#ppt_x"/>
                                          </p:val>
                                        </p:tav>
                                      </p:tavLst>
                                    </p:anim>
                                    <p:anim calcmode="lin" valueType="num">
                                      <p:cBhvr>
                                        <p:cTn id="94" dur="500" fill="hold"/>
                                        <p:tgtEl>
                                          <p:spTgt spid="11"/>
                                        </p:tgtEl>
                                        <p:attrNameLst>
                                          <p:attrName>ppt_y</p:attrName>
                                        </p:attrNameLst>
                                      </p:cBhvr>
                                      <p:tavLst>
                                        <p:tav tm="0">
                                          <p:val>
                                            <p:strVal val="#ppt_y+.1"/>
                                          </p:val>
                                        </p:tav>
                                        <p:tav tm="100000">
                                          <p:val>
                                            <p:strVal val="#ppt_y"/>
                                          </p:val>
                                        </p:tav>
                                      </p:tavLst>
                                    </p:anim>
                                  </p:childTnLst>
                                </p:cTn>
                              </p:par>
                              <p:par>
                                <p:cTn id="95" presetID="42" presetClass="entr" presetSubtype="0" fill="hold" grpId="0" nodeType="withEffect">
                                  <p:stCondLst>
                                    <p:cond delay="0"/>
                                  </p:stCondLst>
                                  <p:childTnLst>
                                    <p:set>
                                      <p:cBhvr>
                                        <p:cTn id="96" dur="1" fill="hold">
                                          <p:stCondLst>
                                            <p:cond delay="0"/>
                                          </p:stCondLst>
                                        </p:cTn>
                                        <p:tgtEl>
                                          <p:spTgt spid="12"/>
                                        </p:tgtEl>
                                        <p:attrNameLst>
                                          <p:attrName>style.visibility</p:attrName>
                                        </p:attrNameLst>
                                      </p:cBhvr>
                                      <p:to>
                                        <p:strVal val="visible"/>
                                      </p:to>
                                    </p:set>
                                    <p:animEffect transition="in" filter="fade">
                                      <p:cBhvr>
                                        <p:cTn id="97" dur="500"/>
                                        <p:tgtEl>
                                          <p:spTgt spid="12"/>
                                        </p:tgtEl>
                                      </p:cBhvr>
                                    </p:animEffect>
                                    <p:anim calcmode="lin" valueType="num">
                                      <p:cBhvr>
                                        <p:cTn id="98" dur="500" fill="hold"/>
                                        <p:tgtEl>
                                          <p:spTgt spid="12"/>
                                        </p:tgtEl>
                                        <p:attrNameLst>
                                          <p:attrName>ppt_x</p:attrName>
                                        </p:attrNameLst>
                                      </p:cBhvr>
                                      <p:tavLst>
                                        <p:tav tm="0">
                                          <p:val>
                                            <p:strVal val="#ppt_x"/>
                                          </p:val>
                                        </p:tav>
                                        <p:tav tm="100000">
                                          <p:val>
                                            <p:strVal val="#ppt_x"/>
                                          </p:val>
                                        </p:tav>
                                      </p:tavLst>
                                    </p:anim>
                                    <p:anim calcmode="lin" valueType="num">
                                      <p:cBhvr>
                                        <p:cTn id="99" dur="500" fill="hold"/>
                                        <p:tgtEl>
                                          <p:spTgt spid="12"/>
                                        </p:tgtEl>
                                        <p:attrNameLst>
                                          <p:attrName>ppt_y</p:attrName>
                                        </p:attrNameLst>
                                      </p:cBhvr>
                                      <p:tavLst>
                                        <p:tav tm="0">
                                          <p:val>
                                            <p:strVal val="#ppt_y+.1"/>
                                          </p:val>
                                        </p:tav>
                                        <p:tav tm="100000">
                                          <p:val>
                                            <p:strVal val="#ppt_y"/>
                                          </p:val>
                                        </p:tav>
                                      </p:tavLst>
                                    </p:anim>
                                  </p:childTnLst>
                                </p:cTn>
                              </p:par>
                            </p:childTnLst>
                          </p:cTn>
                        </p:par>
                        <p:par>
                          <p:cTn id="100" fill="hold">
                            <p:stCondLst>
                              <p:cond delay="6500"/>
                            </p:stCondLst>
                            <p:childTnLst>
                              <p:par>
                                <p:cTn id="101" presetID="12" presetClass="entr" presetSubtype="1" fill="hold" grpId="0" nodeType="afterEffect">
                                  <p:stCondLst>
                                    <p:cond delay="0"/>
                                  </p:stCondLst>
                                  <p:childTnLst>
                                    <p:set>
                                      <p:cBhvr>
                                        <p:cTn id="102" dur="1" fill="hold">
                                          <p:stCondLst>
                                            <p:cond delay="0"/>
                                          </p:stCondLst>
                                        </p:cTn>
                                        <p:tgtEl>
                                          <p:spTgt spid="31"/>
                                        </p:tgtEl>
                                        <p:attrNameLst>
                                          <p:attrName>style.visibility</p:attrName>
                                        </p:attrNameLst>
                                      </p:cBhvr>
                                      <p:to>
                                        <p:strVal val="visible"/>
                                      </p:to>
                                    </p:set>
                                    <p:anim calcmode="lin" valueType="num">
                                      <p:cBhvr additive="base">
                                        <p:cTn id="103" dur="500"/>
                                        <p:tgtEl>
                                          <p:spTgt spid="31"/>
                                        </p:tgtEl>
                                        <p:attrNameLst>
                                          <p:attrName>ppt_y</p:attrName>
                                        </p:attrNameLst>
                                      </p:cBhvr>
                                      <p:tavLst>
                                        <p:tav tm="0">
                                          <p:val>
                                            <p:strVal val="#ppt_y-#ppt_h*1.125000"/>
                                          </p:val>
                                        </p:tav>
                                        <p:tav tm="100000">
                                          <p:val>
                                            <p:strVal val="#ppt_y"/>
                                          </p:val>
                                        </p:tav>
                                      </p:tavLst>
                                    </p:anim>
                                    <p:animEffect transition="in" filter="wipe(down)">
                                      <p:cBhvr>
                                        <p:cTn id="104" dur="500"/>
                                        <p:tgtEl>
                                          <p:spTgt spid="31"/>
                                        </p:tgtEl>
                                      </p:cBhvr>
                                    </p:animEffect>
                                  </p:childTnLst>
                                </p:cTn>
                              </p:par>
                            </p:childTnLst>
                          </p:cTn>
                        </p:par>
                        <p:par>
                          <p:cTn id="105" fill="hold">
                            <p:stCondLst>
                              <p:cond delay="7000"/>
                            </p:stCondLst>
                            <p:childTnLst>
                              <p:par>
                                <p:cTn id="106" presetID="42" presetClass="entr" presetSubtype="0" fill="hold" grpId="0" nodeType="afterEffect">
                                  <p:stCondLst>
                                    <p:cond delay="0"/>
                                  </p:stCondLst>
                                  <p:childTnLst>
                                    <p:set>
                                      <p:cBhvr>
                                        <p:cTn id="107" dur="1" fill="hold">
                                          <p:stCondLst>
                                            <p:cond delay="0"/>
                                          </p:stCondLst>
                                        </p:cTn>
                                        <p:tgtEl>
                                          <p:spTgt spid="5"/>
                                        </p:tgtEl>
                                        <p:attrNameLst>
                                          <p:attrName>style.visibility</p:attrName>
                                        </p:attrNameLst>
                                      </p:cBhvr>
                                      <p:to>
                                        <p:strVal val="visible"/>
                                      </p:to>
                                    </p:set>
                                    <p:animEffect transition="in" filter="fade">
                                      <p:cBhvr>
                                        <p:cTn id="108" dur="500"/>
                                        <p:tgtEl>
                                          <p:spTgt spid="5"/>
                                        </p:tgtEl>
                                      </p:cBhvr>
                                    </p:animEffect>
                                    <p:anim calcmode="lin" valueType="num">
                                      <p:cBhvr>
                                        <p:cTn id="109" dur="500" fill="hold"/>
                                        <p:tgtEl>
                                          <p:spTgt spid="5"/>
                                        </p:tgtEl>
                                        <p:attrNameLst>
                                          <p:attrName>ppt_x</p:attrName>
                                        </p:attrNameLst>
                                      </p:cBhvr>
                                      <p:tavLst>
                                        <p:tav tm="0">
                                          <p:val>
                                            <p:strVal val="#ppt_x"/>
                                          </p:val>
                                        </p:tav>
                                        <p:tav tm="100000">
                                          <p:val>
                                            <p:strVal val="#ppt_x"/>
                                          </p:val>
                                        </p:tav>
                                      </p:tavLst>
                                    </p:anim>
                                    <p:anim calcmode="lin" valueType="num">
                                      <p:cBhvr>
                                        <p:cTn id="110" dur="500" fill="hold"/>
                                        <p:tgtEl>
                                          <p:spTgt spid="5"/>
                                        </p:tgtEl>
                                        <p:attrNameLst>
                                          <p:attrName>ppt_y</p:attrName>
                                        </p:attrNameLst>
                                      </p:cBhvr>
                                      <p:tavLst>
                                        <p:tav tm="0">
                                          <p:val>
                                            <p:strVal val="#ppt_y+.1"/>
                                          </p:val>
                                        </p:tav>
                                        <p:tav tm="100000">
                                          <p:val>
                                            <p:strVal val="#ppt_y"/>
                                          </p:val>
                                        </p:tav>
                                      </p:tavLst>
                                    </p:anim>
                                  </p:childTnLst>
                                </p:cTn>
                              </p:par>
                              <p:par>
                                <p:cTn id="111" presetID="42" presetClass="entr" presetSubtype="0" fill="hold" grpId="0" nodeType="withEffect">
                                  <p:stCondLst>
                                    <p:cond delay="0"/>
                                  </p:stCondLst>
                                  <p:childTnLst>
                                    <p:set>
                                      <p:cBhvr>
                                        <p:cTn id="112" dur="1" fill="hold">
                                          <p:stCondLst>
                                            <p:cond delay="0"/>
                                          </p:stCondLst>
                                        </p:cTn>
                                        <p:tgtEl>
                                          <p:spTgt spid="6"/>
                                        </p:tgtEl>
                                        <p:attrNameLst>
                                          <p:attrName>style.visibility</p:attrName>
                                        </p:attrNameLst>
                                      </p:cBhvr>
                                      <p:to>
                                        <p:strVal val="visible"/>
                                      </p:to>
                                    </p:set>
                                    <p:animEffect transition="in" filter="fade">
                                      <p:cBhvr>
                                        <p:cTn id="113" dur="500"/>
                                        <p:tgtEl>
                                          <p:spTgt spid="6"/>
                                        </p:tgtEl>
                                      </p:cBhvr>
                                    </p:animEffect>
                                    <p:anim calcmode="lin" valueType="num">
                                      <p:cBhvr>
                                        <p:cTn id="114" dur="500" fill="hold"/>
                                        <p:tgtEl>
                                          <p:spTgt spid="6"/>
                                        </p:tgtEl>
                                        <p:attrNameLst>
                                          <p:attrName>ppt_x</p:attrName>
                                        </p:attrNameLst>
                                      </p:cBhvr>
                                      <p:tavLst>
                                        <p:tav tm="0">
                                          <p:val>
                                            <p:strVal val="#ppt_x"/>
                                          </p:val>
                                        </p:tav>
                                        <p:tav tm="100000">
                                          <p:val>
                                            <p:strVal val="#ppt_x"/>
                                          </p:val>
                                        </p:tav>
                                      </p:tavLst>
                                    </p:anim>
                                    <p:anim calcmode="lin" valueType="num">
                                      <p:cBhvr>
                                        <p:cTn id="115" dur="5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16" fill="hold">
                      <p:stCondLst>
                        <p:cond delay="indefinite"/>
                      </p:stCondLst>
                      <p:childTnLst>
                        <p:par>
                          <p:cTn id="117" fill="hold">
                            <p:stCondLst>
                              <p:cond delay="0"/>
                            </p:stCondLst>
                            <p:childTnLst>
                              <p:par>
                                <p:cTn id="118" presetID="22" presetClass="entr" presetSubtype="4" fill="hold" grpId="0" nodeType="clickEffect">
                                  <p:stCondLst>
                                    <p:cond delay="0"/>
                                  </p:stCondLst>
                                  <p:childTnLst>
                                    <p:set>
                                      <p:cBhvr>
                                        <p:cTn id="119" dur="1" fill="hold">
                                          <p:stCondLst>
                                            <p:cond delay="0"/>
                                          </p:stCondLst>
                                        </p:cTn>
                                        <p:tgtEl>
                                          <p:spTgt spid="9"/>
                                        </p:tgtEl>
                                        <p:attrNameLst>
                                          <p:attrName>style.visibility</p:attrName>
                                        </p:attrNameLst>
                                      </p:cBhvr>
                                      <p:to>
                                        <p:strVal val="visible"/>
                                      </p:to>
                                    </p:set>
                                    <p:animEffect transition="in" filter="wipe(down)">
                                      <p:cBhvr>
                                        <p:cTn id="12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8" grpId="0" bldLvl="0" animBg="1"/>
      <p:bldP spid="29" grpId="0" bldLvl="0" animBg="1"/>
      <p:bldP spid="30" grpId="0" bldLvl="0" animBg="1"/>
      <p:bldP spid="31" grpId="0" bldLvl="0" animBg="1"/>
      <p:bldP spid="32" grpId="0" bldLvl="0" animBg="1"/>
      <p:bldP spid="33" grpId="0" bldLvl="0" animBg="1"/>
      <p:bldP spid="34" grpId="0" bldLvl="0" animBg="1"/>
      <p:bldP spid="35" grpId="0" animBg="1"/>
      <p:bldP spid="35" grpId="1" animBg="1"/>
      <p:bldP spid="35" grpId="2" animBg="1"/>
      <p:bldP spid="35" grpId="3" animBg="1"/>
      <p:bldP spid="35" grpId="4" animBg="1"/>
      <p:bldP spid="35" grpId="5" animBg="1"/>
      <p:bldP spid="35" grpId="6" animBg="1"/>
      <p:bldP spid="35" grpId="7" animBg="1"/>
      <p:bldP spid="35" grpId="8" animBg="1"/>
      <p:bldP spid="35" grpId="9" bldLvl="0" animBg="1"/>
      <p:bldP spid="21" grpId="0" bldLvl="0" animBg="1"/>
      <p:bldP spid="22" grpId="0" bldLvl="0" animBg="1"/>
      <p:bldP spid="5" grpId="0" bldLvl="0" animBg="1"/>
      <p:bldP spid="6" grpId="0" bldLvl="0" animBg="1"/>
      <p:bldP spid="7" grpId="0" bldLvl="0" animBg="1"/>
      <p:bldP spid="8" grpId="0" bldLvl="0" animBg="1"/>
      <p:bldP spid="11" grpId="0" bldLvl="0" animBg="1"/>
      <p:bldP spid="12" grpId="0" bldLvl="0" animBg="1"/>
      <p:bldP spid="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圆圈"/>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183640" y="1821815"/>
            <a:ext cx="3086735" cy="3081020"/>
          </a:xfrm>
          <a:prstGeom prst="rect">
            <a:avLst/>
          </a:prstGeom>
        </p:spPr>
      </p:pic>
      <p:grpSp>
        <p:nvGrpSpPr>
          <p:cNvPr id="13" name="组合 12"/>
          <p:cNvGrpSpPr/>
          <p:nvPr/>
        </p:nvGrpSpPr>
        <p:grpSpPr>
          <a:xfrm>
            <a:off x="2583180" y="2446020"/>
            <a:ext cx="323215" cy="456565"/>
            <a:chOff x="8953" y="3127"/>
            <a:chExt cx="658" cy="928"/>
          </a:xfrm>
        </p:grpSpPr>
        <p:cxnSp>
          <p:nvCxnSpPr>
            <p:cNvPr id="10" name="直接连接符 9"/>
            <p:cNvCxnSpPr/>
            <p:nvPr/>
          </p:nvCxnSpPr>
          <p:spPr>
            <a:xfrm>
              <a:off x="8953" y="3127"/>
              <a:ext cx="659" cy="0"/>
            </a:xfrm>
            <a:prstGeom prst="line">
              <a:avLst/>
            </a:prstGeom>
            <a:ln w="19050">
              <a:solidFill>
                <a:srgbClr val="55463D"/>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8953" y="3127"/>
              <a:ext cx="0" cy="929"/>
            </a:xfrm>
            <a:prstGeom prst="line">
              <a:avLst/>
            </a:prstGeom>
            <a:ln w="19050">
              <a:solidFill>
                <a:srgbClr val="55463D"/>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9600" y="3127"/>
              <a:ext cx="0" cy="929"/>
            </a:xfrm>
            <a:prstGeom prst="line">
              <a:avLst/>
            </a:prstGeom>
            <a:ln w="19050">
              <a:solidFill>
                <a:srgbClr val="55463D"/>
              </a:solidFill>
            </a:ln>
          </p:spPr>
          <p:style>
            <a:lnRef idx="1">
              <a:schemeClr val="accent1"/>
            </a:lnRef>
            <a:fillRef idx="0">
              <a:schemeClr val="accent1"/>
            </a:fillRef>
            <a:effectRef idx="0">
              <a:schemeClr val="accent1"/>
            </a:effectRef>
            <a:fontRef idx="minor">
              <a:schemeClr val="tx1"/>
            </a:fontRef>
          </p:style>
        </p:cxnSp>
      </p:grpSp>
      <p:grpSp>
        <p:nvGrpSpPr>
          <p:cNvPr id="14" name="组合 13"/>
          <p:cNvGrpSpPr/>
          <p:nvPr/>
        </p:nvGrpSpPr>
        <p:grpSpPr>
          <a:xfrm flipV="1">
            <a:off x="2583180" y="3950970"/>
            <a:ext cx="323215" cy="456565"/>
            <a:chOff x="8953" y="3127"/>
            <a:chExt cx="658" cy="928"/>
          </a:xfrm>
        </p:grpSpPr>
        <p:cxnSp>
          <p:nvCxnSpPr>
            <p:cNvPr id="15" name="直接连接符 14"/>
            <p:cNvCxnSpPr/>
            <p:nvPr/>
          </p:nvCxnSpPr>
          <p:spPr>
            <a:xfrm>
              <a:off x="8953" y="3127"/>
              <a:ext cx="659" cy="0"/>
            </a:xfrm>
            <a:prstGeom prst="line">
              <a:avLst/>
            </a:prstGeom>
            <a:ln w="19050">
              <a:solidFill>
                <a:srgbClr val="55463D"/>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8953" y="3127"/>
              <a:ext cx="0" cy="929"/>
            </a:xfrm>
            <a:prstGeom prst="line">
              <a:avLst/>
            </a:prstGeom>
            <a:ln w="19050">
              <a:solidFill>
                <a:srgbClr val="55463D"/>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9600" y="3127"/>
              <a:ext cx="0" cy="929"/>
            </a:xfrm>
            <a:prstGeom prst="line">
              <a:avLst/>
            </a:prstGeom>
            <a:ln w="19050">
              <a:solidFill>
                <a:srgbClr val="55463D"/>
              </a:solidFill>
            </a:ln>
          </p:spPr>
          <p:style>
            <a:lnRef idx="1">
              <a:schemeClr val="accent1"/>
            </a:lnRef>
            <a:fillRef idx="0">
              <a:schemeClr val="accent1"/>
            </a:fillRef>
            <a:effectRef idx="0">
              <a:schemeClr val="accent1"/>
            </a:effectRef>
            <a:fontRef idx="minor">
              <a:schemeClr val="tx1"/>
            </a:fontRef>
          </p:style>
        </p:cxnSp>
      </p:grpSp>
      <p:sp>
        <p:nvSpPr>
          <p:cNvPr id="5" name="文本框 4"/>
          <p:cNvSpPr txBox="1"/>
          <p:nvPr/>
        </p:nvSpPr>
        <p:spPr>
          <a:xfrm>
            <a:off x="1984375" y="2988945"/>
            <a:ext cx="1521460" cy="579120"/>
          </a:xfrm>
          <a:prstGeom prst="rect">
            <a:avLst/>
          </a:prstGeom>
          <a:noFill/>
        </p:spPr>
        <p:txBody>
          <a:bodyPr wrap="square" rtlCol="0">
            <a:spAutoFit/>
          </a:bodyPr>
          <a:lstStyle/>
          <a:p>
            <a:pPr algn="ctr"/>
            <a:r>
              <a:rPr lang="zh-CN" altLang="en-US" sz="3200">
                <a:solidFill>
                  <a:srgbClr val="55463D"/>
                </a:solidFill>
                <a:latin typeface="罗西钢笔行楷" panose="02010800040101010101" charset="-122"/>
                <a:ea typeface="罗西钢笔行楷" panose="02010800040101010101" charset="-122"/>
              </a:rPr>
              <a:t>目 录</a:t>
            </a:r>
          </a:p>
        </p:txBody>
      </p:sp>
      <p:sp>
        <p:nvSpPr>
          <p:cNvPr id="6" name="文本框 5"/>
          <p:cNvSpPr txBox="1"/>
          <p:nvPr/>
        </p:nvSpPr>
        <p:spPr>
          <a:xfrm>
            <a:off x="1965960" y="3493135"/>
            <a:ext cx="1521460" cy="457200"/>
          </a:xfrm>
          <a:prstGeom prst="rect">
            <a:avLst/>
          </a:prstGeom>
          <a:noFill/>
        </p:spPr>
        <p:txBody>
          <a:bodyPr wrap="square" rtlCol="0">
            <a:spAutoFit/>
          </a:bodyPr>
          <a:lstStyle/>
          <a:p>
            <a:pPr algn="ctr"/>
            <a:r>
              <a:rPr lang="en-US" altLang="zh-CN" sz="2400">
                <a:solidFill>
                  <a:srgbClr val="55463D"/>
                </a:solidFill>
                <a:latin typeface="罗西钢笔行楷" panose="02010800040101010101" charset="-122"/>
                <a:ea typeface="罗西钢笔行楷" panose="02010800040101010101" charset="-122"/>
              </a:rPr>
              <a:t>Contents</a:t>
            </a:r>
          </a:p>
        </p:txBody>
      </p:sp>
      <p:pic>
        <p:nvPicPr>
          <p:cNvPr id="8" name="图片 7" descr="箭头"/>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994373" y="1353307"/>
            <a:ext cx="537210" cy="271145"/>
          </a:xfrm>
          <a:prstGeom prst="rect">
            <a:avLst/>
          </a:prstGeom>
        </p:spPr>
      </p:pic>
      <p:pic>
        <p:nvPicPr>
          <p:cNvPr id="24" name="图片 23" descr="树枝"/>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160" y="-22225"/>
            <a:ext cx="1713230" cy="1844040"/>
          </a:xfrm>
          <a:prstGeom prst="rect">
            <a:avLst/>
          </a:prstGeom>
        </p:spPr>
      </p:pic>
      <p:sp>
        <p:nvSpPr>
          <p:cNvPr id="25" name="文本框 17"/>
          <p:cNvSpPr txBox="1"/>
          <p:nvPr/>
        </p:nvSpPr>
        <p:spPr>
          <a:xfrm rot="16200000">
            <a:off x="7781876" y="-14166"/>
            <a:ext cx="677108" cy="3006090"/>
          </a:xfrm>
          <a:prstGeom prst="rect">
            <a:avLst/>
          </a:prstGeom>
          <a:noFill/>
        </p:spPr>
        <p:txBody>
          <a:bodyPr vert="eaVert" wrap="square" rtlCol="0">
            <a:spAutoFit/>
          </a:bodyPr>
          <a:lstStyle/>
          <a:p>
            <a:r>
              <a:rPr lang="zh-CN" altLang="en-US" sz="2400" dirty="0" smtClean="0">
                <a:solidFill>
                  <a:srgbClr val="55463D"/>
                </a:solidFill>
                <a:latin typeface="黑体" pitchFamily="49" charset="-122"/>
                <a:ea typeface="黑体" pitchFamily="49" charset="-122"/>
              </a:rPr>
              <a:t>移动</a:t>
            </a:r>
            <a:r>
              <a:rPr lang="en-US" altLang="zh-CN" sz="3200" dirty="0" smtClean="0">
                <a:solidFill>
                  <a:srgbClr val="55463D"/>
                </a:solidFill>
                <a:latin typeface="黑体" pitchFamily="49" charset="-122"/>
                <a:ea typeface="黑体" pitchFamily="49" charset="-122"/>
              </a:rPr>
              <a:t>web</a:t>
            </a:r>
            <a:r>
              <a:rPr lang="zh-CN" altLang="en-US" sz="2400" dirty="0">
                <a:solidFill>
                  <a:srgbClr val="55463D"/>
                </a:solidFill>
                <a:latin typeface="黑体" pitchFamily="49" charset="-122"/>
                <a:ea typeface="黑体" pitchFamily="49" charset="-122"/>
              </a:rPr>
              <a:t>介绍</a:t>
            </a:r>
          </a:p>
        </p:txBody>
      </p:sp>
      <p:pic>
        <p:nvPicPr>
          <p:cNvPr id="26" name="图片 25" descr="箭头"/>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010150" y="2631932"/>
            <a:ext cx="537210" cy="271145"/>
          </a:xfrm>
          <a:prstGeom prst="rect">
            <a:avLst/>
          </a:prstGeom>
        </p:spPr>
      </p:pic>
      <p:pic>
        <p:nvPicPr>
          <p:cNvPr id="27" name="图片 26" descr="箭头"/>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996180" y="3950335"/>
            <a:ext cx="537210" cy="271145"/>
          </a:xfrm>
          <a:prstGeom prst="rect">
            <a:avLst/>
          </a:prstGeom>
        </p:spPr>
      </p:pic>
      <p:pic>
        <p:nvPicPr>
          <p:cNvPr id="28" name="图片 27" descr="箭头"/>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994373" y="5295558"/>
            <a:ext cx="537210" cy="271145"/>
          </a:xfrm>
          <a:prstGeom prst="rect">
            <a:avLst/>
          </a:prstGeom>
        </p:spPr>
      </p:pic>
      <p:sp>
        <p:nvSpPr>
          <p:cNvPr id="29" name="文本框 17"/>
          <p:cNvSpPr txBox="1"/>
          <p:nvPr/>
        </p:nvSpPr>
        <p:spPr>
          <a:xfrm rot="16200000">
            <a:off x="7843431" y="1183979"/>
            <a:ext cx="553998" cy="3006090"/>
          </a:xfrm>
          <a:prstGeom prst="rect">
            <a:avLst/>
          </a:prstGeom>
          <a:noFill/>
        </p:spPr>
        <p:txBody>
          <a:bodyPr vert="eaVert" wrap="square" rtlCol="0">
            <a:spAutoFit/>
          </a:bodyPr>
          <a:lstStyle/>
          <a:p>
            <a:r>
              <a:rPr lang="zh-CN" altLang="en-US" sz="2400" dirty="0" smtClean="0">
                <a:solidFill>
                  <a:srgbClr val="55463D"/>
                </a:solidFill>
                <a:latin typeface="黑体" pitchFamily="49" charset="-122"/>
                <a:ea typeface="黑体" pitchFamily="49" charset="-122"/>
              </a:rPr>
              <a:t>移动</a:t>
            </a:r>
            <a:r>
              <a:rPr lang="en-US" altLang="zh-CN" sz="2400" dirty="0" smtClean="0">
                <a:solidFill>
                  <a:srgbClr val="55463D"/>
                </a:solidFill>
                <a:latin typeface="黑体" pitchFamily="49" charset="-122"/>
                <a:ea typeface="黑体" pitchFamily="49" charset="-122"/>
              </a:rPr>
              <a:t>web</a:t>
            </a:r>
            <a:r>
              <a:rPr lang="zh-CN" altLang="en-US" sz="2400" dirty="0" smtClean="0">
                <a:solidFill>
                  <a:srgbClr val="55463D"/>
                </a:solidFill>
                <a:latin typeface="黑体" pitchFamily="49" charset="-122"/>
                <a:ea typeface="黑体" pitchFamily="49" charset="-122"/>
              </a:rPr>
              <a:t>的三种形式</a:t>
            </a:r>
            <a:endParaRPr lang="zh-CN" altLang="en-US" sz="2400" dirty="0">
              <a:solidFill>
                <a:srgbClr val="55463D"/>
              </a:solidFill>
              <a:latin typeface="黑体" pitchFamily="49" charset="-122"/>
              <a:ea typeface="黑体" pitchFamily="49" charset="-122"/>
            </a:endParaRPr>
          </a:p>
        </p:txBody>
      </p:sp>
      <p:sp>
        <p:nvSpPr>
          <p:cNvPr id="30" name="文本框 17"/>
          <p:cNvSpPr txBox="1"/>
          <p:nvPr/>
        </p:nvSpPr>
        <p:spPr>
          <a:xfrm rot="16200000">
            <a:off x="7843431" y="2582862"/>
            <a:ext cx="553998" cy="3006090"/>
          </a:xfrm>
          <a:prstGeom prst="rect">
            <a:avLst/>
          </a:prstGeom>
          <a:noFill/>
        </p:spPr>
        <p:txBody>
          <a:bodyPr vert="eaVert" wrap="square" rtlCol="0">
            <a:spAutoFit/>
          </a:bodyPr>
          <a:lstStyle/>
          <a:p>
            <a:r>
              <a:rPr lang="zh-CN" altLang="en-US" sz="2400" dirty="0" smtClean="0">
                <a:solidFill>
                  <a:srgbClr val="55463D"/>
                </a:solidFill>
                <a:latin typeface="黑体" pitchFamily="49" charset="-122"/>
                <a:ea typeface="黑体" pitchFamily="49" charset="-122"/>
              </a:rPr>
              <a:t>与桌面开发的区别</a:t>
            </a:r>
            <a:endParaRPr lang="zh-CN" altLang="en-US" sz="2400" dirty="0">
              <a:solidFill>
                <a:srgbClr val="55463D"/>
              </a:solidFill>
              <a:latin typeface="黑体" pitchFamily="49" charset="-122"/>
              <a:ea typeface="黑体" pitchFamily="49" charset="-122"/>
            </a:endParaRPr>
          </a:p>
        </p:txBody>
      </p:sp>
      <p:sp>
        <p:nvSpPr>
          <p:cNvPr id="31" name="文本框 17"/>
          <p:cNvSpPr txBox="1"/>
          <p:nvPr/>
        </p:nvSpPr>
        <p:spPr>
          <a:xfrm rot="16200000">
            <a:off x="7843431" y="3928085"/>
            <a:ext cx="553998" cy="3006090"/>
          </a:xfrm>
          <a:prstGeom prst="rect">
            <a:avLst/>
          </a:prstGeom>
          <a:noFill/>
        </p:spPr>
        <p:txBody>
          <a:bodyPr vert="eaVert" wrap="square" rtlCol="0">
            <a:spAutoFit/>
          </a:bodyPr>
          <a:lstStyle/>
          <a:p>
            <a:r>
              <a:rPr lang="en-US" altLang="zh-CN" sz="2400" dirty="0" smtClean="0">
                <a:solidFill>
                  <a:srgbClr val="55463D"/>
                </a:solidFill>
                <a:latin typeface="黑体" pitchFamily="49" charset="-122"/>
                <a:ea typeface="黑体" pitchFamily="49" charset="-122"/>
              </a:rPr>
              <a:t>Demo</a:t>
            </a:r>
            <a:r>
              <a:rPr lang="zh-CN" altLang="en-US" sz="2400" dirty="0" smtClean="0">
                <a:solidFill>
                  <a:srgbClr val="55463D"/>
                </a:solidFill>
                <a:latin typeface="黑体" pitchFamily="49" charset="-122"/>
                <a:ea typeface="黑体" pitchFamily="49" charset="-122"/>
              </a:rPr>
              <a:t>介绍</a:t>
            </a:r>
            <a:endParaRPr lang="zh-CN" altLang="en-US" sz="2400" dirty="0">
              <a:solidFill>
                <a:srgbClr val="55463D"/>
              </a:solidFill>
              <a:latin typeface="黑体" pitchFamily="49" charset="-122"/>
              <a:ea typeface="黑体" pitchFamily="49" charset="-122"/>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500"/>
                                        <p:tgtEl>
                                          <p:spTgt spid="24"/>
                                        </p:tgtEl>
                                      </p:cBhvr>
                                    </p:animEffect>
                                  </p:childTnLst>
                                </p:cTn>
                              </p:par>
                            </p:childTnLst>
                          </p:cTn>
                        </p:par>
                        <p:par>
                          <p:cTn id="8" fill="hold">
                            <p:stCondLst>
                              <p:cond delay="500"/>
                            </p:stCondLst>
                            <p:childTnLst>
                              <p:par>
                                <p:cTn id="9" presetID="20"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edge">
                                      <p:cBhvr>
                                        <p:cTn id="11" dur="500"/>
                                        <p:tgtEl>
                                          <p:spTgt spid="4"/>
                                        </p:tgtEl>
                                      </p:cBhvr>
                                    </p:animEffect>
                                  </p:childTnLst>
                                </p:cTn>
                              </p:par>
                            </p:childTnLst>
                          </p:cTn>
                        </p:par>
                        <p:par>
                          <p:cTn id="12" fill="hold">
                            <p:stCondLst>
                              <p:cond delay="1000"/>
                            </p:stCondLst>
                            <p:childTnLst>
                              <p:par>
                                <p:cTn id="13" presetID="14" presetClass="entr" presetSubtype="10" fill="hold" nodeType="after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randombar(horizontal)">
                                      <p:cBhvr>
                                        <p:cTn id="15" dur="500"/>
                                        <p:tgtEl>
                                          <p:spTgt spid="13"/>
                                        </p:tgtEl>
                                      </p:cBhvr>
                                    </p:animEffect>
                                  </p:childTnLst>
                                </p:cTn>
                              </p:par>
                              <p:par>
                                <p:cTn id="16" presetID="14" presetClass="entr" presetSubtype="10" fill="hold"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randombar(horizontal)">
                                      <p:cBhvr>
                                        <p:cTn id="18" dur="500"/>
                                        <p:tgtEl>
                                          <p:spTgt spid="14"/>
                                        </p:tgtEl>
                                      </p:cBhvr>
                                    </p:animEffect>
                                  </p:childTnLst>
                                </p:cTn>
                              </p:par>
                            </p:childTnLst>
                          </p:cTn>
                        </p:par>
                        <p:par>
                          <p:cTn id="19" fill="hold">
                            <p:stCondLst>
                              <p:cond delay="1500"/>
                            </p:stCondLst>
                            <p:childTnLst>
                              <p:par>
                                <p:cTn id="20" presetID="12" presetClass="entr" presetSubtype="4" fill="hold" grpId="0" nodeType="afterEffect">
                                  <p:stCondLst>
                                    <p:cond delay="0"/>
                                  </p:stCondLst>
                                  <p:childTnLst>
                                    <p:set>
                                      <p:cBhvr>
                                        <p:cTn id="21" dur="1" fill="hold">
                                          <p:stCondLst>
                                            <p:cond delay="0"/>
                                          </p:stCondLst>
                                        </p:cTn>
                                        <p:tgtEl>
                                          <p:spTgt spid="5"/>
                                        </p:tgtEl>
                                        <p:attrNameLst>
                                          <p:attrName>style.visibility</p:attrName>
                                        </p:attrNameLst>
                                      </p:cBhvr>
                                      <p:to>
                                        <p:strVal val="visible"/>
                                      </p:to>
                                    </p:set>
                                    <p:anim calcmode="lin" valueType="num">
                                      <p:cBhvr additive="base">
                                        <p:cTn id="22" dur="500"/>
                                        <p:tgtEl>
                                          <p:spTgt spid="5"/>
                                        </p:tgtEl>
                                        <p:attrNameLst>
                                          <p:attrName>ppt_y</p:attrName>
                                        </p:attrNameLst>
                                      </p:cBhvr>
                                      <p:tavLst>
                                        <p:tav tm="0">
                                          <p:val>
                                            <p:strVal val="#ppt_y+#ppt_h*1.125000"/>
                                          </p:val>
                                        </p:tav>
                                        <p:tav tm="100000">
                                          <p:val>
                                            <p:strVal val="#ppt_y"/>
                                          </p:val>
                                        </p:tav>
                                      </p:tavLst>
                                    </p:anim>
                                    <p:animEffect transition="in" filter="wipe(up)">
                                      <p:cBhvr>
                                        <p:cTn id="23" dur="500"/>
                                        <p:tgtEl>
                                          <p:spTgt spid="5"/>
                                        </p:tgtEl>
                                      </p:cBhvr>
                                    </p:animEffect>
                                  </p:childTnLst>
                                </p:cTn>
                              </p:par>
                              <p:par>
                                <p:cTn id="24" presetID="12" presetClass="entr" presetSubtype="4" fill="hold" grpId="0" nodeType="withEffect">
                                  <p:stCondLst>
                                    <p:cond delay="0"/>
                                  </p:stCondLst>
                                  <p:childTnLst>
                                    <p:set>
                                      <p:cBhvr>
                                        <p:cTn id="25" dur="1" fill="hold">
                                          <p:stCondLst>
                                            <p:cond delay="0"/>
                                          </p:stCondLst>
                                        </p:cTn>
                                        <p:tgtEl>
                                          <p:spTgt spid="6"/>
                                        </p:tgtEl>
                                        <p:attrNameLst>
                                          <p:attrName>style.visibility</p:attrName>
                                        </p:attrNameLst>
                                      </p:cBhvr>
                                      <p:to>
                                        <p:strVal val="visible"/>
                                      </p:to>
                                    </p:set>
                                    <p:anim calcmode="lin" valueType="num">
                                      <p:cBhvr additive="base">
                                        <p:cTn id="26" dur="500"/>
                                        <p:tgtEl>
                                          <p:spTgt spid="6"/>
                                        </p:tgtEl>
                                        <p:attrNameLst>
                                          <p:attrName>ppt_y</p:attrName>
                                        </p:attrNameLst>
                                      </p:cBhvr>
                                      <p:tavLst>
                                        <p:tav tm="0">
                                          <p:val>
                                            <p:strVal val="#ppt_y+#ppt_h*1.125000"/>
                                          </p:val>
                                        </p:tav>
                                        <p:tav tm="100000">
                                          <p:val>
                                            <p:strVal val="#ppt_y"/>
                                          </p:val>
                                        </p:tav>
                                      </p:tavLst>
                                    </p:anim>
                                    <p:animEffect transition="in" filter="wipe(up)">
                                      <p:cBhvr>
                                        <p:cTn id="27" dur="500"/>
                                        <p:tgtEl>
                                          <p:spTgt spid="6"/>
                                        </p:tgtEl>
                                      </p:cBhvr>
                                    </p:animEffect>
                                  </p:childTnLst>
                                </p:cTn>
                              </p:par>
                            </p:childTnLst>
                          </p:cTn>
                        </p:par>
                        <p:par>
                          <p:cTn id="28" fill="hold">
                            <p:stCondLst>
                              <p:cond delay="2000"/>
                            </p:stCondLst>
                            <p:childTnLst>
                              <p:par>
                                <p:cTn id="29" presetID="22" presetClass="entr" presetSubtype="1" fill="hold" nodeType="after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wipe(up)">
                                      <p:cBhvr>
                                        <p:cTn id="31" dur="500"/>
                                        <p:tgtEl>
                                          <p:spTgt spid="8"/>
                                        </p:tgtEl>
                                      </p:cBhvr>
                                    </p:animEffect>
                                  </p:childTnLst>
                                </p:cTn>
                              </p:par>
                            </p:childTnLst>
                          </p:cTn>
                        </p:par>
                        <p:par>
                          <p:cTn id="32" fill="hold">
                            <p:stCondLst>
                              <p:cond delay="2500"/>
                            </p:stCondLst>
                            <p:childTnLst>
                              <p:par>
                                <p:cTn id="33" presetID="14" presetClass="entr" presetSubtype="5" fill="hold" grpId="0" nodeType="afterEffect">
                                  <p:stCondLst>
                                    <p:cond delay="0"/>
                                  </p:stCondLst>
                                  <p:childTnLst>
                                    <p:set>
                                      <p:cBhvr>
                                        <p:cTn id="34" dur="1" fill="hold">
                                          <p:stCondLst>
                                            <p:cond delay="0"/>
                                          </p:stCondLst>
                                        </p:cTn>
                                        <p:tgtEl>
                                          <p:spTgt spid="25"/>
                                        </p:tgtEl>
                                        <p:attrNameLst>
                                          <p:attrName>style.visibility</p:attrName>
                                        </p:attrNameLst>
                                      </p:cBhvr>
                                      <p:to>
                                        <p:strVal val="visible"/>
                                      </p:to>
                                    </p:set>
                                    <p:animEffect transition="in" filter="randombar(vertical)">
                                      <p:cBhvr>
                                        <p:cTn id="35" dur="500"/>
                                        <p:tgtEl>
                                          <p:spTgt spid="25"/>
                                        </p:tgtEl>
                                      </p:cBhvr>
                                    </p:animEffect>
                                  </p:childTnLst>
                                </p:cTn>
                              </p:par>
                            </p:childTnLst>
                          </p:cTn>
                        </p:par>
                        <p:par>
                          <p:cTn id="36" fill="hold">
                            <p:stCondLst>
                              <p:cond delay="3000"/>
                            </p:stCondLst>
                            <p:childTnLst>
                              <p:par>
                                <p:cTn id="37" presetID="22" presetClass="entr" presetSubtype="1" fill="hold" nodeType="afterEffect">
                                  <p:stCondLst>
                                    <p:cond delay="0"/>
                                  </p:stCondLst>
                                  <p:childTnLst>
                                    <p:set>
                                      <p:cBhvr>
                                        <p:cTn id="38" dur="1" fill="hold">
                                          <p:stCondLst>
                                            <p:cond delay="0"/>
                                          </p:stCondLst>
                                        </p:cTn>
                                        <p:tgtEl>
                                          <p:spTgt spid="26"/>
                                        </p:tgtEl>
                                        <p:attrNameLst>
                                          <p:attrName>style.visibility</p:attrName>
                                        </p:attrNameLst>
                                      </p:cBhvr>
                                      <p:to>
                                        <p:strVal val="visible"/>
                                      </p:to>
                                    </p:set>
                                    <p:animEffect transition="in" filter="wipe(up)">
                                      <p:cBhvr>
                                        <p:cTn id="39" dur="500"/>
                                        <p:tgtEl>
                                          <p:spTgt spid="26"/>
                                        </p:tgtEl>
                                      </p:cBhvr>
                                    </p:animEffect>
                                  </p:childTnLst>
                                </p:cTn>
                              </p:par>
                            </p:childTnLst>
                          </p:cTn>
                        </p:par>
                        <p:par>
                          <p:cTn id="40" fill="hold">
                            <p:stCondLst>
                              <p:cond delay="3500"/>
                            </p:stCondLst>
                            <p:childTnLst>
                              <p:par>
                                <p:cTn id="41" presetID="22" presetClass="entr" presetSubtype="1" fill="hold" nodeType="afterEffect">
                                  <p:stCondLst>
                                    <p:cond delay="0"/>
                                  </p:stCondLst>
                                  <p:childTnLst>
                                    <p:set>
                                      <p:cBhvr>
                                        <p:cTn id="42" dur="1" fill="hold">
                                          <p:stCondLst>
                                            <p:cond delay="0"/>
                                          </p:stCondLst>
                                        </p:cTn>
                                        <p:tgtEl>
                                          <p:spTgt spid="27"/>
                                        </p:tgtEl>
                                        <p:attrNameLst>
                                          <p:attrName>style.visibility</p:attrName>
                                        </p:attrNameLst>
                                      </p:cBhvr>
                                      <p:to>
                                        <p:strVal val="visible"/>
                                      </p:to>
                                    </p:set>
                                    <p:animEffect transition="in" filter="wipe(up)">
                                      <p:cBhvr>
                                        <p:cTn id="43" dur="500"/>
                                        <p:tgtEl>
                                          <p:spTgt spid="27"/>
                                        </p:tgtEl>
                                      </p:cBhvr>
                                    </p:animEffect>
                                  </p:childTnLst>
                                </p:cTn>
                              </p:par>
                            </p:childTnLst>
                          </p:cTn>
                        </p:par>
                        <p:par>
                          <p:cTn id="44" fill="hold">
                            <p:stCondLst>
                              <p:cond delay="4000"/>
                            </p:stCondLst>
                            <p:childTnLst>
                              <p:par>
                                <p:cTn id="45" presetID="22" presetClass="entr" presetSubtype="1" fill="hold" nodeType="afterEffect">
                                  <p:stCondLst>
                                    <p:cond delay="0"/>
                                  </p:stCondLst>
                                  <p:childTnLst>
                                    <p:set>
                                      <p:cBhvr>
                                        <p:cTn id="46" dur="1" fill="hold">
                                          <p:stCondLst>
                                            <p:cond delay="0"/>
                                          </p:stCondLst>
                                        </p:cTn>
                                        <p:tgtEl>
                                          <p:spTgt spid="28"/>
                                        </p:tgtEl>
                                        <p:attrNameLst>
                                          <p:attrName>style.visibility</p:attrName>
                                        </p:attrNameLst>
                                      </p:cBhvr>
                                      <p:to>
                                        <p:strVal val="visible"/>
                                      </p:to>
                                    </p:set>
                                    <p:animEffect transition="in" filter="wipe(up)">
                                      <p:cBhvr>
                                        <p:cTn id="47" dur="500"/>
                                        <p:tgtEl>
                                          <p:spTgt spid="28"/>
                                        </p:tgtEl>
                                      </p:cBhvr>
                                    </p:animEffect>
                                  </p:childTnLst>
                                </p:cTn>
                              </p:par>
                            </p:childTnLst>
                          </p:cTn>
                        </p:par>
                        <p:par>
                          <p:cTn id="48" fill="hold">
                            <p:stCondLst>
                              <p:cond delay="4500"/>
                            </p:stCondLst>
                            <p:childTnLst>
                              <p:par>
                                <p:cTn id="49" presetID="14" presetClass="entr" presetSubtype="5" fill="hold" grpId="0" nodeType="afterEffect">
                                  <p:stCondLst>
                                    <p:cond delay="0"/>
                                  </p:stCondLst>
                                  <p:childTnLst>
                                    <p:set>
                                      <p:cBhvr>
                                        <p:cTn id="50" dur="1" fill="hold">
                                          <p:stCondLst>
                                            <p:cond delay="0"/>
                                          </p:stCondLst>
                                        </p:cTn>
                                        <p:tgtEl>
                                          <p:spTgt spid="29"/>
                                        </p:tgtEl>
                                        <p:attrNameLst>
                                          <p:attrName>style.visibility</p:attrName>
                                        </p:attrNameLst>
                                      </p:cBhvr>
                                      <p:to>
                                        <p:strVal val="visible"/>
                                      </p:to>
                                    </p:set>
                                    <p:animEffect transition="in" filter="randombar(vertical)">
                                      <p:cBhvr>
                                        <p:cTn id="51" dur="500"/>
                                        <p:tgtEl>
                                          <p:spTgt spid="29"/>
                                        </p:tgtEl>
                                      </p:cBhvr>
                                    </p:animEffect>
                                  </p:childTnLst>
                                </p:cTn>
                              </p:par>
                            </p:childTnLst>
                          </p:cTn>
                        </p:par>
                        <p:par>
                          <p:cTn id="52" fill="hold">
                            <p:stCondLst>
                              <p:cond delay="5000"/>
                            </p:stCondLst>
                            <p:childTnLst>
                              <p:par>
                                <p:cTn id="53" presetID="14" presetClass="entr" presetSubtype="5" fill="hold" grpId="0" nodeType="afterEffect">
                                  <p:stCondLst>
                                    <p:cond delay="0"/>
                                  </p:stCondLst>
                                  <p:childTnLst>
                                    <p:set>
                                      <p:cBhvr>
                                        <p:cTn id="54" dur="1" fill="hold">
                                          <p:stCondLst>
                                            <p:cond delay="0"/>
                                          </p:stCondLst>
                                        </p:cTn>
                                        <p:tgtEl>
                                          <p:spTgt spid="30"/>
                                        </p:tgtEl>
                                        <p:attrNameLst>
                                          <p:attrName>style.visibility</p:attrName>
                                        </p:attrNameLst>
                                      </p:cBhvr>
                                      <p:to>
                                        <p:strVal val="visible"/>
                                      </p:to>
                                    </p:set>
                                    <p:animEffect transition="in" filter="randombar(vertical)">
                                      <p:cBhvr>
                                        <p:cTn id="55" dur="500"/>
                                        <p:tgtEl>
                                          <p:spTgt spid="30"/>
                                        </p:tgtEl>
                                      </p:cBhvr>
                                    </p:animEffect>
                                  </p:childTnLst>
                                </p:cTn>
                              </p:par>
                            </p:childTnLst>
                          </p:cTn>
                        </p:par>
                        <p:par>
                          <p:cTn id="56" fill="hold">
                            <p:stCondLst>
                              <p:cond delay="5500"/>
                            </p:stCondLst>
                            <p:childTnLst>
                              <p:par>
                                <p:cTn id="57" presetID="14" presetClass="entr" presetSubtype="5" fill="hold" grpId="0" nodeType="afterEffect">
                                  <p:stCondLst>
                                    <p:cond delay="0"/>
                                  </p:stCondLst>
                                  <p:childTnLst>
                                    <p:set>
                                      <p:cBhvr>
                                        <p:cTn id="58" dur="1" fill="hold">
                                          <p:stCondLst>
                                            <p:cond delay="0"/>
                                          </p:stCondLst>
                                        </p:cTn>
                                        <p:tgtEl>
                                          <p:spTgt spid="31"/>
                                        </p:tgtEl>
                                        <p:attrNameLst>
                                          <p:attrName>style.visibility</p:attrName>
                                        </p:attrNameLst>
                                      </p:cBhvr>
                                      <p:to>
                                        <p:strVal val="visible"/>
                                      </p:to>
                                    </p:set>
                                    <p:animEffect transition="in" filter="randombar(vertical)">
                                      <p:cBhvr>
                                        <p:cTn id="59"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25" grpId="0"/>
      <p:bldP spid="29" grpId="0"/>
      <p:bldP spid="30" grpId="0"/>
      <p:bldP spid="31"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阴影"/>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294890" y="1798955"/>
            <a:ext cx="7601585" cy="3545840"/>
          </a:xfrm>
          <a:prstGeom prst="rect">
            <a:avLst/>
          </a:prstGeom>
        </p:spPr>
      </p:pic>
      <p:pic>
        <p:nvPicPr>
          <p:cNvPr id="3" name="图片 2" descr="饮料"/>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730865" y="4404360"/>
            <a:ext cx="1010285" cy="2061845"/>
          </a:xfrm>
          <a:prstGeom prst="rect">
            <a:avLst/>
          </a:prstGeom>
        </p:spPr>
      </p:pic>
      <p:sp>
        <p:nvSpPr>
          <p:cNvPr id="4" name="文本框 3"/>
          <p:cNvSpPr txBox="1"/>
          <p:nvPr/>
        </p:nvSpPr>
        <p:spPr>
          <a:xfrm>
            <a:off x="4859020" y="2157095"/>
            <a:ext cx="2472690" cy="701040"/>
          </a:xfrm>
          <a:prstGeom prst="rect">
            <a:avLst/>
          </a:prstGeom>
          <a:noFill/>
        </p:spPr>
        <p:txBody>
          <a:bodyPr wrap="square" rtlCol="0">
            <a:spAutoFit/>
          </a:bodyPr>
          <a:lstStyle/>
          <a:p>
            <a:pPr algn="ctr"/>
            <a:r>
              <a:rPr lang="en-US" altLang="zh-CN" sz="4000">
                <a:solidFill>
                  <a:srgbClr val="55463D"/>
                </a:solidFill>
                <a:latin typeface="罗西钢笔行楷" panose="02010800040101010101" charset="-122"/>
                <a:ea typeface="罗西钢笔行楷" panose="02010800040101010101" charset="-122"/>
              </a:rPr>
              <a:t>Part.04</a:t>
            </a:r>
          </a:p>
        </p:txBody>
      </p:sp>
      <p:sp>
        <p:nvSpPr>
          <p:cNvPr id="5" name="文本框 4"/>
          <p:cNvSpPr txBox="1"/>
          <p:nvPr/>
        </p:nvSpPr>
        <p:spPr>
          <a:xfrm>
            <a:off x="4269105" y="3013075"/>
            <a:ext cx="3651885" cy="671851"/>
          </a:xfrm>
          <a:prstGeom prst="rect">
            <a:avLst/>
          </a:prstGeom>
          <a:noFill/>
        </p:spPr>
        <p:txBody>
          <a:bodyPr wrap="square" rtlCol="0">
            <a:spAutoFit/>
          </a:bodyPr>
          <a:lstStyle/>
          <a:p>
            <a:pPr algn="ctr" fontAlgn="auto">
              <a:lnSpc>
                <a:spcPct val="150000"/>
              </a:lnSpc>
            </a:pPr>
            <a:r>
              <a:rPr lang="en-US" altLang="zh-CN" sz="2800" dirty="0" smtClean="0"/>
              <a:t>Demo</a:t>
            </a:r>
            <a:r>
              <a:rPr lang="zh-CN" altLang="en-US" sz="2800" b="1" dirty="0" smtClean="0"/>
              <a:t>介绍</a:t>
            </a:r>
            <a:endParaRPr lang="zh-CN" altLang="en-US" sz="2800" b="1" dirty="0"/>
          </a:p>
        </p:txBody>
      </p:sp>
      <p:pic>
        <p:nvPicPr>
          <p:cNvPr id="24" name="图片 23" descr="树枝"/>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160" y="-22225"/>
            <a:ext cx="1713230" cy="1844040"/>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500"/>
                                        <p:tgtEl>
                                          <p:spTgt spid="24"/>
                                        </p:tgtEl>
                                      </p:cBhvr>
                                    </p:animEffect>
                                  </p:childTnLst>
                                </p:cTn>
                              </p:par>
                              <p:par>
                                <p:cTn id="8" presetID="53" presetClass="entr" presetSubtype="16"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 calcmode="lin" valueType="num">
                                      <p:cBhvr>
                                        <p:cTn id="10" dur="500" fill="hold"/>
                                        <p:tgtEl>
                                          <p:spTgt spid="3"/>
                                        </p:tgtEl>
                                        <p:attrNameLst>
                                          <p:attrName>ppt_w</p:attrName>
                                        </p:attrNameLst>
                                      </p:cBhvr>
                                      <p:tavLst>
                                        <p:tav tm="0">
                                          <p:val>
                                            <p:fltVal val="0"/>
                                          </p:val>
                                        </p:tav>
                                        <p:tav tm="100000">
                                          <p:val>
                                            <p:strVal val="#ppt_w"/>
                                          </p:val>
                                        </p:tav>
                                      </p:tavLst>
                                    </p:anim>
                                    <p:anim calcmode="lin" valueType="num">
                                      <p:cBhvr>
                                        <p:cTn id="11" dur="500" fill="hold"/>
                                        <p:tgtEl>
                                          <p:spTgt spid="3"/>
                                        </p:tgtEl>
                                        <p:attrNameLst>
                                          <p:attrName>ppt_h</p:attrName>
                                        </p:attrNameLst>
                                      </p:cBhvr>
                                      <p:tavLst>
                                        <p:tav tm="0">
                                          <p:val>
                                            <p:fltVal val="0"/>
                                          </p:val>
                                        </p:tav>
                                        <p:tav tm="100000">
                                          <p:val>
                                            <p:strVal val="#ppt_h"/>
                                          </p:val>
                                        </p:tav>
                                      </p:tavLst>
                                    </p:anim>
                                    <p:animEffect transition="in" filter="fade">
                                      <p:cBhvr>
                                        <p:cTn id="12" dur="500"/>
                                        <p:tgtEl>
                                          <p:spTgt spid="3"/>
                                        </p:tgtEl>
                                      </p:cBhvr>
                                    </p:animEffect>
                                  </p:childTnLst>
                                </p:cTn>
                              </p:par>
                            </p:childTnLst>
                          </p:cTn>
                        </p:par>
                        <p:par>
                          <p:cTn id="13" fill="hold">
                            <p:stCondLst>
                              <p:cond delay="500"/>
                            </p:stCondLst>
                            <p:childTnLst>
                              <p:par>
                                <p:cTn id="14" presetID="55" presetClass="entr" presetSubtype="0" fill="hold" nodeType="afterEffect">
                                  <p:stCondLst>
                                    <p:cond delay="0"/>
                                  </p:stCondLst>
                                  <p:childTnLst>
                                    <p:set>
                                      <p:cBhvr>
                                        <p:cTn id="15" dur="1" fill="hold">
                                          <p:stCondLst>
                                            <p:cond delay="0"/>
                                          </p:stCondLst>
                                        </p:cTn>
                                        <p:tgtEl>
                                          <p:spTgt spid="2"/>
                                        </p:tgtEl>
                                        <p:attrNameLst>
                                          <p:attrName>style.visibility</p:attrName>
                                        </p:attrNameLst>
                                      </p:cBhvr>
                                      <p:to>
                                        <p:strVal val="visible"/>
                                      </p:to>
                                    </p:set>
                                    <p:anim calcmode="lin" valueType="num">
                                      <p:cBhvr>
                                        <p:cTn id="16" dur="500" fill="hold"/>
                                        <p:tgtEl>
                                          <p:spTgt spid="2"/>
                                        </p:tgtEl>
                                        <p:attrNameLst>
                                          <p:attrName>ppt_w</p:attrName>
                                        </p:attrNameLst>
                                      </p:cBhvr>
                                      <p:tavLst>
                                        <p:tav tm="0">
                                          <p:val>
                                            <p:strVal val="#ppt_w*0.70"/>
                                          </p:val>
                                        </p:tav>
                                        <p:tav tm="100000">
                                          <p:val>
                                            <p:strVal val="#ppt_w"/>
                                          </p:val>
                                        </p:tav>
                                      </p:tavLst>
                                    </p:anim>
                                    <p:anim calcmode="lin" valueType="num">
                                      <p:cBhvr>
                                        <p:cTn id="17" dur="500" fill="hold"/>
                                        <p:tgtEl>
                                          <p:spTgt spid="2"/>
                                        </p:tgtEl>
                                        <p:attrNameLst>
                                          <p:attrName>ppt_h</p:attrName>
                                        </p:attrNameLst>
                                      </p:cBhvr>
                                      <p:tavLst>
                                        <p:tav tm="0">
                                          <p:val>
                                            <p:strVal val="#ppt_h"/>
                                          </p:val>
                                        </p:tav>
                                        <p:tav tm="100000">
                                          <p:val>
                                            <p:strVal val="#ppt_h"/>
                                          </p:val>
                                        </p:tav>
                                      </p:tavLst>
                                    </p:anim>
                                    <p:animEffect transition="in" filter="fade">
                                      <p:cBhvr>
                                        <p:cTn id="18" dur="500"/>
                                        <p:tgtEl>
                                          <p:spTgt spid="2"/>
                                        </p:tgtEl>
                                      </p:cBhvr>
                                    </p:animEffect>
                                  </p:childTnLst>
                                </p:cTn>
                              </p:par>
                            </p:childTnLst>
                          </p:cTn>
                        </p:par>
                        <p:par>
                          <p:cTn id="19" fill="hold">
                            <p:stCondLst>
                              <p:cond delay="1000"/>
                            </p:stCondLst>
                            <p:childTnLst>
                              <p:par>
                                <p:cTn id="20" presetID="12" presetClass="entr" presetSubtype="1" fill="hold" grpId="0" nodeType="afterEffect">
                                  <p:stCondLst>
                                    <p:cond delay="0"/>
                                  </p:stCondLst>
                                  <p:childTnLst>
                                    <p:set>
                                      <p:cBhvr>
                                        <p:cTn id="21" dur="1" fill="hold">
                                          <p:stCondLst>
                                            <p:cond delay="0"/>
                                          </p:stCondLst>
                                        </p:cTn>
                                        <p:tgtEl>
                                          <p:spTgt spid="4"/>
                                        </p:tgtEl>
                                        <p:attrNameLst>
                                          <p:attrName>style.visibility</p:attrName>
                                        </p:attrNameLst>
                                      </p:cBhvr>
                                      <p:to>
                                        <p:strVal val="visible"/>
                                      </p:to>
                                    </p:set>
                                    <p:anim calcmode="lin" valueType="num">
                                      <p:cBhvr additive="base">
                                        <p:cTn id="22" dur="500"/>
                                        <p:tgtEl>
                                          <p:spTgt spid="4"/>
                                        </p:tgtEl>
                                        <p:attrNameLst>
                                          <p:attrName>ppt_y</p:attrName>
                                        </p:attrNameLst>
                                      </p:cBhvr>
                                      <p:tavLst>
                                        <p:tav tm="0">
                                          <p:val>
                                            <p:strVal val="#ppt_y-#ppt_h*1.125000"/>
                                          </p:val>
                                        </p:tav>
                                        <p:tav tm="100000">
                                          <p:val>
                                            <p:strVal val="#ppt_y"/>
                                          </p:val>
                                        </p:tav>
                                      </p:tavLst>
                                    </p:anim>
                                    <p:animEffect transition="in" filter="wipe(down)">
                                      <p:cBhvr>
                                        <p:cTn id="23" dur="500"/>
                                        <p:tgtEl>
                                          <p:spTgt spid="4"/>
                                        </p:tgtEl>
                                      </p:cBhvr>
                                    </p:animEffect>
                                  </p:childTnLst>
                                </p:cTn>
                              </p:par>
                            </p:childTnLst>
                          </p:cTn>
                        </p:par>
                        <p:par>
                          <p:cTn id="24" fill="hold">
                            <p:stCondLst>
                              <p:cond delay="1500"/>
                            </p:stCondLst>
                            <p:childTnLst>
                              <p:par>
                                <p:cTn id="25" presetID="14" presetClass="entr" presetSubtype="5" fill="hold" grpId="0" nodeType="after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randombar(vertical)">
                                      <p:cBhvr>
                                        <p:cTn id="2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未标题-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308475" y="429260"/>
            <a:ext cx="3445510" cy="643890"/>
          </a:xfrm>
          <a:prstGeom prst="rect">
            <a:avLst/>
          </a:prstGeom>
        </p:spPr>
      </p:pic>
      <p:sp>
        <p:nvSpPr>
          <p:cNvPr id="3" name="文本框 2"/>
          <p:cNvSpPr txBox="1"/>
          <p:nvPr/>
        </p:nvSpPr>
        <p:spPr>
          <a:xfrm>
            <a:off x="5039360" y="568325"/>
            <a:ext cx="2600960" cy="369332"/>
          </a:xfrm>
          <a:prstGeom prst="rect">
            <a:avLst/>
          </a:prstGeom>
          <a:noFill/>
        </p:spPr>
        <p:txBody>
          <a:bodyPr wrap="square" rtlCol="0">
            <a:spAutoFit/>
          </a:bodyPr>
          <a:lstStyle/>
          <a:p>
            <a:r>
              <a:rPr lang="en-US" altLang="zh-CN" b="1" dirty="0" err="1" smtClean="0">
                <a:solidFill>
                  <a:srgbClr val="55463D"/>
                </a:solidFill>
                <a:latin typeface="罗西钢笔行楷" panose="02010800040101010101" charset="-122"/>
                <a:ea typeface="罗西钢笔行楷" panose="02010800040101010101" charset="-122"/>
              </a:rPr>
              <a:t>Wepy</a:t>
            </a:r>
            <a:r>
              <a:rPr lang="zh-CN" altLang="en-US" b="1" dirty="0" smtClean="0">
                <a:solidFill>
                  <a:srgbClr val="55463D"/>
                </a:solidFill>
                <a:latin typeface="罗西钢笔行楷" panose="02010800040101010101" charset="-122"/>
                <a:ea typeface="罗西钢笔行楷" panose="02010800040101010101" charset="-122"/>
              </a:rPr>
              <a:t>框架</a:t>
            </a:r>
            <a:endParaRPr lang="en-US" altLang="zh-CN" b="1" dirty="0" smtClean="0">
              <a:solidFill>
                <a:srgbClr val="55463D"/>
              </a:solidFill>
              <a:latin typeface="罗西钢笔行楷" panose="02010800040101010101" charset="-122"/>
              <a:ea typeface="罗西钢笔行楷" panose="02010800040101010101" charset="-122"/>
            </a:endParaRPr>
          </a:p>
        </p:txBody>
      </p:sp>
      <p:pic>
        <p:nvPicPr>
          <p:cNvPr id="24" name="图片 23" descr="树枝"/>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7315" y="-313690"/>
            <a:ext cx="1713230" cy="1844040"/>
          </a:xfrm>
          <a:prstGeom prst="rect">
            <a:avLst/>
          </a:prstGeom>
        </p:spPr>
      </p:pic>
      <p:cxnSp>
        <p:nvCxnSpPr>
          <p:cNvPr id="6" name="直接连接符 5"/>
          <p:cNvCxnSpPr/>
          <p:nvPr/>
        </p:nvCxnSpPr>
        <p:spPr>
          <a:xfrm>
            <a:off x="6070600" y="1405255"/>
            <a:ext cx="0" cy="4937760"/>
          </a:xfrm>
          <a:prstGeom prst="line">
            <a:avLst/>
          </a:prstGeom>
          <a:ln w="12700">
            <a:solidFill>
              <a:srgbClr val="55463D"/>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369277" y="1530350"/>
            <a:ext cx="5661953" cy="369332"/>
          </a:xfrm>
          <a:prstGeom prst="rect">
            <a:avLst/>
          </a:prstGeom>
          <a:noFill/>
        </p:spPr>
        <p:txBody>
          <a:bodyPr wrap="square" rtlCol="0">
            <a:spAutoFit/>
          </a:bodyPr>
          <a:lstStyle/>
          <a:p>
            <a:r>
              <a:rPr lang="en-US" altLang="zh-CN" b="1" dirty="0" smtClean="0"/>
              <a:t>1. </a:t>
            </a:r>
            <a:r>
              <a:rPr lang="zh-CN" altLang="en-US" b="1" dirty="0" smtClean="0"/>
              <a:t>单</a:t>
            </a:r>
            <a:r>
              <a:rPr lang="zh-CN" altLang="en-US" b="1" dirty="0"/>
              <a:t>文件模式，目录结构更清晰，开发更方便。</a:t>
            </a:r>
          </a:p>
        </p:txBody>
      </p:sp>
      <p:sp>
        <p:nvSpPr>
          <p:cNvPr id="19" name="TextBox 18"/>
          <p:cNvSpPr txBox="1"/>
          <p:nvPr/>
        </p:nvSpPr>
        <p:spPr>
          <a:xfrm>
            <a:off x="6070600" y="1530349"/>
            <a:ext cx="5737469" cy="646331"/>
          </a:xfrm>
          <a:prstGeom prst="rect">
            <a:avLst/>
          </a:prstGeom>
          <a:noFill/>
        </p:spPr>
        <p:txBody>
          <a:bodyPr wrap="square" rtlCol="0">
            <a:spAutoFit/>
          </a:bodyPr>
          <a:lstStyle/>
          <a:p>
            <a:r>
              <a:rPr lang="zh-CN" altLang="en-US" b="1" dirty="0"/>
              <a:t>类</a:t>
            </a:r>
            <a:r>
              <a:rPr lang="en-US" altLang="zh-CN" b="1" dirty="0" err="1"/>
              <a:t>Vue</a:t>
            </a:r>
            <a:r>
              <a:rPr lang="zh-CN" altLang="en-US" b="1" dirty="0"/>
              <a:t>框架，对原生小程序的开发进行再次封装，更贴近于</a:t>
            </a:r>
            <a:r>
              <a:rPr lang="en-US" altLang="zh-CN" b="1" dirty="0"/>
              <a:t>MVVM</a:t>
            </a:r>
            <a:r>
              <a:rPr lang="zh-CN" altLang="en-US" b="1" dirty="0"/>
              <a:t>架构模式。</a:t>
            </a:r>
          </a:p>
        </p:txBody>
      </p:sp>
      <p:sp>
        <p:nvSpPr>
          <p:cNvPr id="4" name="TextBox 3"/>
          <p:cNvSpPr txBox="1"/>
          <p:nvPr/>
        </p:nvSpPr>
        <p:spPr>
          <a:xfrm>
            <a:off x="483577" y="2101362"/>
            <a:ext cx="5249008" cy="2031325"/>
          </a:xfrm>
          <a:prstGeom prst="rect">
            <a:avLst/>
          </a:prstGeom>
          <a:noFill/>
        </p:spPr>
        <p:txBody>
          <a:bodyPr wrap="square" rtlCol="0">
            <a:spAutoFit/>
          </a:bodyPr>
          <a:lstStyle/>
          <a:p>
            <a:r>
              <a:rPr lang="zh-CN" altLang="en-US" dirty="0"/>
              <a:t>脚本部分，即</a:t>
            </a:r>
            <a:r>
              <a:rPr lang="en-US" altLang="zh-CN" dirty="0"/>
              <a:t>&lt;script&gt;&lt;/script&gt;</a:t>
            </a:r>
            <a:r>
              <a:rPr lang="zh-CN" altLang="en-US" dirty="0"/>
              <a:t>标签中的内容，又可分为两个部分：</a:t>
            </a:r>
          </a:p>
          <a:p>
            <a:r>
              <a:rPr lang="zh-CN" altLang="en-US" dirty="0"/>
              <a:t>  逻辑部分，除了</a:t>
            </a:r>
            <a:r>
              <a:rPr lang="en-US" altLang="zh-CN" dirty="0" err="1"/>
              <a:t>config</a:t>
            </a:r>
            <a:r>
              <a:rPr lang="zh-CN" altLang="en-US" dirty="0"/>
              <a:t>对象之外的部分，对应于原生的</a:t>
            </a:r>
            <a:r>
              <a:rPr lang="en-US" altLang="zh-CN" dirty="0"/>
              <a:t>.</a:t>
            </a:r>
            <a:r>
              <a:rPr lang="en-US" altLang="zh-CN" dirty="0" err="1"/>
              <a:t>js</a:t>
            </a:r>
            <a:r>
              <a:rPr lang="zh-CN" altLang="en-US" dirty="0"/>
              <a:t>文件；</a:t>
            </a:r>
          </a:p>
          <a:p>
            <a:r>
              <a:rPr lang="zh-CN" altLang="en-US" dirty="0"/>
              <a:t>   配置部分，即</a:t>
            </a:r>
            <a:r>
              <a:rPr lang="en-US" altLang="zh-CN" dirty="0" err="1"/>
              <a:t>config</a:t>
            </a:r>
            <a:r>
              <a:rPr lang="zh-CN" altLang="en-US" dirty="0"/>
              <a:t>对象，对应于原生的</a:t>
            </a:r>
            <a:r>
              <a:rPr lang="en-US" altLang="zh-CN" dirty="0"/>
              <a:t>.</a:t>
            </a:r>
            <a:r>
              <a:rPr lang="en-US" altLang="zh-CN" dirty="0" err="1"/>
              <a:t>json</a:t>
            </a:r>
            <a:r>
              <a:rPr lang="zh-CN" altLang="en-US" dirty="0"/>
              <a:t>文件。</a:t>
            </a:r>
          </a:p>
          <a:p>
            <a:endParaRPr lang="zh-CN" altLang="en-US" dirty="0"/>
          </a:p>
        </p:txBody>
      </p:sp>
      <p:sp>
        <p:nvSpPr>
          <p:cNvPr id="26" name="TextBox 25"/>
          <p:cNvSpPr txBox="1"/>
          <p:nvPr/>
        </p:nvSpPr>
        <p:spPr>
          <a:xfrm>
            <a:off x="369277" y="3948021"/>
            <a:ext cx="5249008" cy="646331"/>
          </a:xfrm>
          <a:prstGeom prst="rect">
            <a:avLst/>
          </a:prstGeom>
          <a:noFill/>
        </p:spPr>
        <p:txBody>
          <a:bodyPr wrap="square" rtlCol="0">
            <a:spAutoFit/>
          </a:bodyPr>
          <a:lstStyle/>
          <a:p>
            <a:r>
              <a:rPr lang="zh-CN" altLang="zh-CN" dirty="0"/>
              <a:t>结构部分，即</a:t>
            </a:r>
            <a:r>
              <a:rPr lang="en-US" altLang="zh-CN" dirty="0"/>
              <a:t>&lt;template&gt;&lt;/template&gt;</a:t>
            </a:r>
            <a:r>
              <a:rPr lang="zh-CN" altLang="zh-CN" dirty="0"/>
              <a:t>模板部分，对应于原生的</a:t>
            </a:r>
            <a:r>
              <a:rPr lang="en-US" altLang="zh-CN" dirty="0"/>
              <a:t>.</a:t>
            </a:r>
            <a:r>
              <a:rPr lang="en-US" altLang="zh-CN" dirty="0" err="1"/>
              <a:t>wxml</a:t>
            </a:r>
            <a:r>
              <a:rPr lang="zh-CN" altLang="zh-CN" dirty="0"/>
              <a:t>文件。</a:t>
            </a:r>
          </a:p>
        </p:txBody>
      </p:sp>
      <p:sp>
        <p:nvSpPr>
          <p:cNvPr id="27" name="TextBox 26"/>
          <p:cNvSpPr txBox="1"/>
          <p:nvPr/>
        </p:nvSpPr>
        <p:spPr>
          <a:xfrm>
            <a:off x="369277" y="4733468"/>
            <a:ext cx="5249008" cy="646331"/>
          </a:xfrm>
          <a:prstGeom prst="rect">
            <a:avLst/>
          </a:prstGeom>
          <a:noFill/>
        </p:spPr>
        <p:txBody>
          <a:bodyPr wrap="square" rtlCol="0">
            <a:spAutoFit/>
          </a:bodyPr>
          <a:lstStyle/>
          <a:p>
            <a:r>
              <a:rPr lang="zh-CN" altLang="zh-CN" dirty="0"/>
              <a:t>样式部分，即</a:t>
            </a:r>
            <a:r>
              <a:rPr lang="en-US" altLang="zh-CN" dirty="0"/>
              <a:t>&lt;style&gt;&lt;/style&gt;</a:t>
            </a:r>
            <a:r>
              <a:rPr lang="zh-CN" altLang="zh-CN" dirty="0"/>
              <a:t>样式部分，对应于原生的</a:t>
            </a:r>
            <a:r>
              <a:rPr lang="en-US" altLang="zh-CN" dirty="0"/>
              <a:t>.</a:t>
            </a:r>
            <a:r>
              <a:rPr lang="en-US" altLang="zh-CN" dirty="0" err="1"/>
              <a:t>wxss</a:t>
            </a:r>
            <a:r>
              <a:rPr lang="zh-CN" altLang="zh-CN" dirty="0"/>
              <a:t>文件。</a:t>
            </a:r>
          </a:p>
        </p:txBody>
      </p:sp>
      <p:sp>
        <p:nvSpPr>
          <p:cNvPr id="5" name="TextBox 4"/>
          <p:cNvSpPr txBox="1"/>
          <p:nvPr/>
        </p:nvSpPr>
        <p:spPr>
          <a:xfrm>
            <a:off x="6172200" y="2329962"/>
            <a:ext cx="2101361" cy="523220"/>
          </a:xfrm>
          <a:prstGeom prst="rect">
            <a:avLst/>
          </a:prstGeom>
          <a:noFill/>
        </p:spPr>
        <p:txBody>
          <a:bodyPr wrap="square" rtlCol="0">
            <a:spAutoFit/>
          </a:bodyPr>
          <a:lstStyle/>
          <a:p>
            <a:r>
              <a:rPr lang="zh-CN" altLang="zh-CN" sz="1400" dirty="0"/>
              <a:t>将事件处理函数集中保存在</a:t>
            </a:r>
            <a:r>
              <a:rPr lang="en-US" altLang="zh-CN" sz="1400" dirty="0"/>
              <a:t>methods</a:t>
            </a:r>
            <a:r>
              <a:rPr lang="zh-CN" altLang="zh-CN" sz="1400" dirty="0"/>
              <a:t>对象</a:t>
            </a:r>
            <a:r>
              <a:rPr lang="zh-CN" altLang="zh-CN" sz="1400" dirty="0" smtClean="0"/>
              <a:t>中</a:t>
            </a:r>
            <a:endParaRPr lang="zh-CN" altLang="zh-CN" sz="1400" dirty="0"/>
          </a:p>
        </p:txBody>
      </p:sp>
      <p:pic>
        <p:nvPicPr>
          <p:cNvPr id="28" name="图片 27"/>
          <p:cNvPicPr/>
          <p:nvPr/>
        </p:nvPicPr>
        <p:blipFill>
          <a:blip r:embed="rId4"/>
          <a:stretch>
            <a:fillRect/>
          </a:stretch>
        </p:blipFill>
        <p:spPr>
          <a:xfrm>
            <a:off x="9798294" y="2235961"/>
            <a:ext cx="2009775" cy="1762125"/>
          </a:xfrm>
          <a:prstGeom prst="rect">
            <a:avLst/>
          </a:prstGeom>
        </p:spPr>
      </p:pic>
      <p:sp>
        <p:nvSpPr>
          <p:cNvPr id="8" name="TextBox 7"/>
          <p:cNvSpPr txBox="1"/>
          <p:nvPr/>
        </p:nvSpPr>
        <p:spPr>
          <a:xfrm>
            <a:off x="6190370" y="4733468"/>
            <a:ext cx="2083191" cy="523220"/>
          </a:xfrm>
          <a:prstGeom prst="rect">
            <a:avLst/>
          </a:prstGeom>
          <a:noFill/>
        </p:spPr>
        <p:txBody>
          <a:bodyPr wrap="square" rtlCol="0">
            <a:spAutoFit/>
          </a:bodyPr>
          <a:lstStyle/>
          <a:p>
            <a:r>
              <a:rPr lang="zh-CN" altLang="zh-CN" sz="1400" dirty="0"/>
              <a:t>可用于页面模板绑定的数据封装在</a:t>
            </a:r>
            <a:r>
              <a:rPr lang="en-US" altLang="zh-CN" sz="1400" dirty="0"/>
              <a:t>data</a:t>
            </a:r>
            <a:r>
              <a:rPr lang="zh-CN" altLang="zh-CN" sz="1400" dirty="0"/>
              <a:t>对象</a:t>
            </a:r>
            <a:r>
              <a:rPr lang="zh-CN" altLang="zh-CN" sz="1400" dirty="0" smtClean="0"/>
              <a:t>中</a:t>
            </a:r>
            <a:endParaRPr lang="zh-CN" altLang="zh-CN" sz="1400" dirty="0"/>
          </a:p>
        </p:txBody>
      </p:sp>
      <p:pic>
        <p:nvPicPr>
          <p:cNvPr id="29" name="图片 28"/>
          <p:cNvPicPr/>
          <p:nvPr/>
        </p:nvPicPr>
        <p:blipFill>
          <a:blip r:embed="rId5"/>
          <a:stretch>
            <a:fillRect/>
          </a:stretch>
        </p:blipFill>
        <p:spPr>
          <a:xfrm>
            <a:off x="9845918" y="4733468"/>
            <a:ext cx="1914525" cy="1504950"/>
          </a:xfrm>
          <a:prstGeom prst="rect">
            <a:avLst/>
          </a:prstGeom>
        </p:spPr>
      </p:pic>
      <p:sp>
        <p:nvSpPr>
          <p:cNvPr id="30" name="TextBox 29"/>
          <p:cNvSpPr txBox="1"/>
          <p:nvPr/>
        </p:nvSpPr>
        <p:spPr>
          <a:xfrm>
            <a:off x="6070600" y="1530348"/>
            <a:ext cx="5737469" cy="646331"/>
          </a:xfrm>
          <a:prstGeom prst="rect">
            <a:avLst/>
          </a:prstGeom>
          <a:noFill/>
        </p:spPr>
        <p:txBody>
          <a:bodyPr wrap="square" rtlCol="0">
            <a:spAutoFit/>
          </a:bodyPr>
          <a:lstStyle/>
          <a:p>
            <a:r>
              <a:rPr lang="zh-CN" altLang="en-US" b="1" dirty="0"/>
              <a:t>类</a:t>
            </a:r>
            <a:r>
              <a:rPr lang="en-US" altLang="zh-CN" b="1" dirty="0" err="1"/>
              <a:t>Vue</a:t>
            </a:r>
            <a:r>
              <a:rPr lang="zh-CN" altLang="en-US" b="1" dirty="0"/>
              <a:t>框架，对原生小程序的开发进行再次封装，更贴近于</a:t>
            </a:r>
            <a:r>
              <a:rPr lang="en-US" altLang="zh-CN" b="1" dirty="0"/>
              <a:t>MVVM</a:t>
            </a:r>
            <a:r>
              <a:rPr lang="zh-CN" altLang="en-US" b="1" dirty="0"/>
              <a:t>架构模式。</a:t>
            </a:r>
          </a:p>
        </p:txBody>
      </p:sp>
      <p:sp>
        <p:nvSpPr>
          <p:cNvPr id="31" name="TextBox 30"/>
          <p:cNvSpPr txBox="1"/>
          <p:nvPr/>
        </p:nvSpPr>
        <p:spPr>
          <a:xfrm>
            <a:off x="6164578" y="2329962"/>
            <a:ext cx="2101361" cy="523220"/>
          </a:xfrm>
          <a:prstGeom prst="rect">
            <a:avLst/>
          </a:prstGeom>
          <a:noFill/>
        </p:spPr>
        <p:txBody>
          <a:bodyPr wrap="square" rtlCol="0">
            <a:spAutoFit/>
          </a:bodyPr>
          <a:lstStyle/>
          <a:p>
            <a:r>
              <a:rPr lang="zh-CN" altLang="zh-CN" sz="1400" dirty="0"/>
              <a:t>将事件处理函数集中保存在</a:t>
            </a:r>
            <a:r>
              <a:rPr lang="en-US" altLang="zh-CN" sz="1400" dirty="0"/>
              <a:t>methods</a:t>
            </a:r>
            <a:r>
              <a:rPr lang="zh-CN" altLang="zh-CN" sz="1400" dirty="0"/>
              <a:t>对象</a:t>
            </a:r>
            <a:r>
              <a:rPr lang="zh-CN" altLang="zh-CN" sz="1400" dirty="0" smtClean="0"/>
              <a:t>中</a:t>
            </a:r>
            <a:endParaRPr lang="zh-CN" altLang="zh-CN" sz="1400" dirty="0"/>
          </a:p>
        </p:txBody>
      </p:sp>
    </p:spTree>
    <p:extLst>
      <p:ext uri="{BB962C8B-B14F-4D97-AF65-F5344CB8AC3E}">
        <p14:creationId xmlns:p14="http://schemas.microsoft.com/office/powerpoint/2010/main" val="260509761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500"/>
                                        <p:tgtEl>
                                          <p:spTgt spid="24"/>
                                        </p:tgtEl>
                                      </p:cBhvr>
                                    </p:animEffect>
                                  </p:childTnLst>
                                </p:cTn>
                              </p:par>
                            </p:childTnLst>
                          </p:cTn>
                        </p:par>
                        <p:par>
                          <p:cTn id="8" fill="hold">
                            <p:stCondLst>
                              <p:cond delay="500"/>
                            </p:stCondLst>
                            <p:childTnLst>
                              <p:par>
                                <p:cTn id="9" presetID="14" presetClass="entr" presetSubtype="5"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randombar(vertical)">
                                      <p:cBhvr>
                                        <p:cTn id="11" dur="500"/>
                                        <p:tgtEl>
                                          <p:spTgt spid="2"/>
                                        </p:tgtEl>
                                      </p:cBhvr>
                                    </p:animEffect>
                                  </p:childTnLst>
                                </p:cTn>
                              </p:par>
                              <p:par>
                                <p:cTn id="12" presetID="12" presetClass="entr" presetSubtype="4" fill="hold" grpId="0" nodeType="with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additive="base">
                                        <p:cTn id="14" dur="500"/>
                                        <p:tgtEl>
                                          <p:spTgt spid="3"/>
                                        </p:tgtEl>
                                        <p:attrNameLst>
                                          <p:attrName>ppt_y</p:attrName>
                                        </p:attrNameLst>
                                      </p:cBhvr>
                                      <p:tavLst>
                                        <p:tav tm="0">
                                          <p:val>
                                            <p:strVal val="#ppt_y+#ppt_h*1.125000"/>
                                          </p:val>
                                        </p:tav>
                                        <p:tav tm="100000">
                                          <p:val>
                                            <p:strVal val="#ppt_y"/>
                                          </p:val>
                                        </p:tav>
                                      </p:tavLst>
                                    </p:anim>
                                    <p:animEffect transition="in" filter="wipe(up)">
                                      <p:cBhvr>
                                        <p:cTn id="15" dur="5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wipe(down)">
                                      <p:cBhvr>
                                        <p:cTn id="20" dur="500"/>
                                        <p:tgtEl>
                                          <p:spTgt spid="7"/>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grpId="0" nodeType="click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wipe(down)">
                                      <p:cBhvr>
                                        <p:cTn id="25" dur="500"/>
                                        <p:tgtEl>
                                          <p:spTgt spid="19"/>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grpId="0" nodeType="click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wipe(down)">
                                      <p:cBhvr>
                                        <p:cTn id="30" dur="500"/>
                                        <p:tgtEl>
                                          <p:spTgt spid="4"/>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grpId="0" nodeType="clickEffect">
                                  <p:stCondLst>
                                    <p:cond delay="0"/>
                                  </p:stCondLst>
                                  <p:childTnLst>
                                    <p:set>
                                      <p:cBhvr>
                                        <p:cTn id="34" dur="1" fill="hold">
                                          <p:stCondLst>
                                            <p:cond delay="0"/>
                                          </p:stCondLst>
                                        </p:cTn>
                                        <p:tgtEl>
                                          <p:spTgt spid="26"/>
                                        </p:tgtEl>
                                        <p:attrNameLst>
                                          <p:attrName>style.visibility</p:attrName>
                                        </p:attrNameLst>
                                      </p:cBhvr>
                                      <p:to>
                                        <p:strVal val="visible"/>
                                      </p:to>
                                    </p:set>
                                    <p:animEffect transition="in" filter="wipe(down)">
                                      <p:cBhvr>
                                        <p:cTn id="35" dur="500"/>
                                        <p:tgtEl>
                                          <p:spTgt spid="26"/>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grpId="0" nodeType="clickEffect">
                                  <p:stCondLst>
                                    <p:cond delay="0"/>
                                  </p:stCondLst>
                                  <p:childTnLst>
                                    <p:set>
                                      <p:cBhvr>
                                        <p:cTn id="39" dur="1" fill="hold">
                                          <p:stCondLst>
                                            <p:cond delay="0"/>
                                          </p:stCondLst>
                                        </p:cTn>
                                        <p:tgtEl>
                                          <p:spTgt spid="27"/>
                                        </p:tgtEl>
                                        <p:attrNameLst>
                                          <p:attrName>style.visibility</p:attrName>
                                        </p:attrNameLst>
                                      </p:cBhvr>
                                      <p:to>
                                        <p:strVal val="visible"/>
                                      </p:to>
                                    </p:set>
                                    <p:animEffect transition="in" filter="wipe(down)">
                                      <p:cBhvr>
                                        <p:cTn id="40" dur="500"/>
                                        <p:tgtEl>
                                          <p:spTgt spid="27"/>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grpId="0" nodeType="clickEffect">
                                  <p:stCondLst>
                                    <p:cond delay="0"/>
                                  </p:stCondLst>
                                  <p:childTnLst>
                                    <p:set>
                                      <p:cBhvr>
                                        <p:cTn id="44" dur="1" fill="hold">
                                          <p:stCondLst>
                                            <p:cond delay="0"/>
                                          </p:stCondLst>
                                        </p:cTn>
                                        <p:tgtEl>
                                          <p:spTgt spid="30"/>
                                        </p:tgtEl>
                                        <p:attrNameLst>
                                          <p:attrName>style.visibility</p:attrName>
                                        </p:attrNameLst>
                                      </p:cBhvr>
                                      <p:to>
                                        <p:strVal val="visible"/>
                                      </p:to>
                                    </p:set>
                                    <p:animEffect transition="in" filter="wipe(down)">
                                      <p:cBhvr>
                                        <p:cTn id="45" dur="500"/>
                                        <p:tgtEl>
                                          <p:spTgt spid="30"/>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4" fill="hold" grpId="0" nodeType="clickEffect">
                                  <p:stCondLst>
                                    <p:cond delay="0"/>
                                  </p:stCondLst>
                                  <p:childTnLst>
                                    <p:set>
                                      <p:cBhvr>
                                        <p:cTn id="49" dur="1" fill="hold">
                                          <p:stCondLst>
                                            <p:cond delay="0"/>
                                          </p:stCondLst>
                                        </p:cTn>
                                        <p:tgtEl>
                                          <p:spTgt spid="5"/>
                                        </p:tgtEl>
                                        <p:attrNameLst>
                                          <p:attrName>style.visibility</p:attrName>
                                        </p:attrNameLst>
                                      </p:cBhvr>
                                      <p:to>
                                        <p:strVal val="visible"/>
                                      </p:to>
                                    </p:set>
                                    <p:animEffect transition="in" filter="wipe(down)">
                                      <p:cBhvr>
                                        <p:cTn id="50" dur="500"/>
                                        <p:tgtEl>
                                          <p:spTgt spid="5"/>
                                        </p:tgtEl>
                                      </p:cBhvr>
                                    </p:animEffect>
                                  </p:childTnLst>
                                </p:cTn>
                              </p:par>
                              <p:par>
                                <p:cTn id="51" presetID="22" presetClass="entr" presetSubtype="4" fill="hold" nodeType="withEffect">
                                  <p:stCondLst>
                                    <p:cond delay="0"/>
                                  </p:stCondLst>
                                  <p:childTnLst>
                                    <p:set>
                                      <p:cBhvr>
                                        <p:cTn id="52" dur="1" fill="hold">
                                          <p:stCondLst>
                                            <p:cond delay="0"/>
                                          </p:stCondLst>
                                        </p:cTn>
                                        <p:tgtEl>
                                          <p:spTgt spid="28"/>
                                        </p:tgtEl>
                                        <p:attrNameLst>
                                          <p:attrName>style.visibility</p:attrName>
                                        </p:attrNameLst>
                                      </p:cBhvr>
                                      <p:to>
                                        <p:strVal val="visible"/>
                                      </p:to>
                                    </p:set>
                                    <p:animEffect transition="in" filter="wipe(down)">
                                      <p:cBhvr>
                                        <p:cTn id="53" dur="500"/>
                                        <p:tgtEl>
                                          <p:spTgt spid="28"/>
                                        </p:tgtEl>
                                      </p:cBhvr>
                                    </p:animEffect>
                                  </p:childTnLst>
                                </p:cTn>
                              </p:par>
                              <p:par>
                                <p:cTn id="54" presetID="22" presetClass="entr" presetSubtype="4" fill="hold" grpId="0" nodeType="withEffect">
                                  <p:stCondLst>
                                    <p:cond delay="0"/>
                                  </p:stCondLst>
                                  <p:childTnLst>
                                    <p:set>
                                      <p:cBhvr>
                                        <p:cTn id="55" dur="1" fill="hold">
                                          <p:stCondLst>
                                            <p:cond delay="0"/>
                                          </p:stCondLst>
                                        </p:cTn>
                                        <p:tgtEl>
                                          <p:spTgt spid="31"/>
                                        </p:tgtEl>
                                        <p:attrNameLst>
                                          <p:attrName>style.visibility</p:attrName>
                                        </p:attrNameLst>
                                      </p:cBhvr>
                                      <p:to>
                                        <p:strVal val="visible"/>
                                      </p:to>
                                    </p:set>
                                    <p:animEffect transition="in" filter="wipe(down)">
                                      <p:cBhvr>
                                        <p:cTn id="56" dur="500"/>
                                        <p:tgtEl>
                                          <p:spTgt spid="31"/>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4" fill="hold" nodeType="clickEffect">
                                  <p:stCondLst>
                                    <p:cond delay="0"/>
                                  </p:stCondLst>
                                  <p:childTnLst>
                                    <p:set>
                                      <p:cBhvr>
                                        <p:cTn id="60" dur="1" fill="hold">
                                          <p:stCondLst>
                                            <p:cond delay="0"/>
                                          </p:stCondLst>
                                        </p:cTn>
                                        <p:tgtEl>
                                          <p:spTgt spid="29"/>
                                        </p:tgtEl>
                                        <p:attrNameLst>
                                          <p:attrName>style.visibility</p:attrName>
                                        </p:attrNameLst>
                                      </p:cBhvr>
                                      <p:to>
                                        <p:strVal val="visible"/>
                                      </p:to>
                                    </p:set>
                                    <p:animEffect transition="in" filter="wipe(down)">
                                      <p:cBhvr>
                                        <p:cTn id="61" dur="500"/>
                                        <p:tgtEl>
                                          <p:spTgt spid="29"/>
                                        </p:tgtEl>
                                      </p:cBhvr>
                                    </p:animEffect>
                                  </p:childTnLst>
                                </p:cTn>
                              </p:par>
                              <p:par>
                                <p:cTn id="62" presetID="22" presetClass="entr" presetSubtype="4" fill="hold" grpId="0" nodeType="withEffect">
                                  <p:stCondLst>
                                    <p:cond delay="0"/>
                                  </p:stCondLst>
                                  <p:childTnLst>
                                    <p:set>
                                      <p:cBhvr>
                                        <p:cTn id="63" dur="1" fill="hold">
                                          <p:stCondLst>
                                            <p:cond delay="0"/>
                                          </p:stCondLst>
                                        </p:cTn>
                                        <p:tgtEl>
                                          <p:spTgt spid="8"/>
                                        </p:tgtEl>
                                        <p:attrNameLst>
                                          <p:attrName>style.visibility</p:attrName>
                                        </p:attrNameLst>
                                      </p:cBhvr>
                                      <p:to>
                                        <p:strVal val="visible"/>
                                      </p:to>
                                    </p:set>
                                    <p:animEffect transition="in" filter="wipe(down)">
                                      <p:cBhvr>
                                        <p:cTn id="6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p:bldP spid="19" grpId="0"/>
      <p:bldP spid="4" grpId="0"/>
      <p:bldP spid="26" grpId="0"/>
      <p:bldP spid="27" grpId="0"/>
      <p:bldP spid="5" grpId="0"/>
      <p:bldP spid="8" grpId="0"/>
      <p:bldP spid="30" grpId="0"/>
      <p:bldP spid="31"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未标题-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308475" y="429260"/>
            <a:ext cx="3445510" cy="643890"/>
          </a:xfrm>
          <a:prstGeom prst="rect">
            <a:avLst/>
          </a:prstGeom>
        </p:spPr>
      </p:pic>
      <p:sp>
        <p:nvSpPr>
          <p:cNvPr id="3" name="文本框 2"/>
          <p:cNvSpPr txBox="1"/>
          <p:nvPr/>
        </p:nvSpPr>
        <p:spPr>
          <a:xfrm>
            <a:off x="5039360" y="568325"/>
            <a:ext cx="2600960" cy="365760"/>
          </a:xfrm>
          <a:prstGeom prst="rect">
            <a:avLst/>
          </a:prstGeom>
          <a:noFill/>
        </p:spPr>
        <p:txBody>
          <a:bodyPr wrap="square" rtlCol="0">
            <a:spAutoFit/>
          </a:bodyPr>
          <a:lstStyle/>
          <a:p>
            <a:r>
              <a:rPr lang="en-US" altLang="zh-CN" b="1" dirty="0" smtClean="0">
                <a:solidFill>
                  <a:srgbClr val="55463D"/>
                </a:solidFill>
                <a:latin typeface="罗西钢笔行楷" panose="02010800040101010101" charset="-122"/>
                <a:ea typeface="罗西钢笔行楷" panose="02010800040101010101" charset="-122"/>
              </a:rPr>
              <a:t>MVVM</a:t>
            </a:r>
            <a:r>
              <a:rPr lang="zh-CN" altLang="en-US" b="1" dirty="0" smtClean="0">
                <a:solidFill>
                  <a:srgbClr val="55463D"/>
                </a:solidFill>
                <a:latin typeface="罗西钢笔行楷" panose="02010800040101010101" charset="-122"/>
                <a:ea typeface="罗西钢笔行楷" panose="02010800040101010101" charset="-122"/>
              </a:rPr>
              <a:t>架构模式</a:t>
            </a:r>
            <a:endParaRPr lang="zh-CN" altLang="en-US" b="1" dirty="0">
              <a:solidFill>
                <a:srgbClr val="55463D"/>
              </a:solidFill>
              <a:latin typeface="罗西钢笔行楷" panose="02010800040101010101" charset="-122"/>
              <a:ea typeface="罗西钢笔行楷" panose="02010800040101010101" charset="-122"/>
            </a:endParaRPr>
          </a:p>
        </p:txBody>
      </p:sp>
      <p:pic>
        <p:nvPicPr>
          <p:cNvPr id="24" name="图片 23" descr="树枝"/>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7315" y="-313690"/>
            <a:ext cx="1713230" cy="1844040"/>
          </a:xfrm>
          <a:prstGeom prst="rect">
            <a:avLst/>
          </a:prstGeom>
        </p:spPr>
      </p:pic>
      <p:sp>
        <p:nvSpPr>
          <p:cNvPr id="63" name="Rectangle 92"/>
          <p:cNvSpPr/>
          <p:nvPr/>
        </p:nvSpPr>
        <p:spPr>
          <a:xfrm>
            <a:off x="8838565" y="1821180"/>
            <a:ext cx="2437765" cy="2132965"/>
          </a:xfrm>
          <a:prstGeom prst="rect">
            <a:avLst/>
          </a:prstGeom>
          <a:noFill/>
          <a:ln>
            <a:solidFill>
              <a:srgbClr val="55463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dirty="0"/>
          </a:p>
        </p:txBody>
      </p:sp>
      <p:sp>
        <p:nvSpPr>
          <p:cNvPr id="14" name="TextBox 38"/>
          <p:cNvSpPr txBox="1"/>
          <p:nvPr/>
        </p:nvSpPr>
        <p:spPr>
          <a:xfrm>
            <a:off x="8906620" y="2922007"/>
            <a:ext cx="2268633" cy="646331"/>
          </a:xfrm>
          <a:prstGeom prst="rect">
            <a:avLst/>
          </a:prstGeom>
          <a:noFill/>
        </p:spPr>
        <p:txBody>
          <a:bodyPr wrap="square" rtlCol="0" anchor="ctr">
            <a:spAutoFit/>
          </a:bodyPr>
          <a:lstStyle/>
          <a:p>
            <a:pPr algn="ctr">
              <a:lnSpc>
                <a:spcPct val="150000"/>
              </a:lnSpc>
            </a:pPr>
            <a:r>
              <a:rPr lang="zh-CN" altLang="en-US" sz="2400" b="1" dirty="0">
                <a:solidFill>
                  <a:schemeClr val="tx1">
                    <a:lumMod val="65000"/>
                    <a:lumOff val="35000"/>
                  </a:schemeClr>
                </a:solidFill>
                <a:latin typeface="微软雅黑" panose="020B0503020204020204" charset="-122"/>
                <a:ea typeface="微软雅黑" panose="020B0503020204020204" charset="-122"/>
                <a:sym typeface="+mn-ea"/>
              </a:rPr>
              <a:t>低</a:t>
            </a:r>
            <a:r>
              <a:rPr lang="zh-CN" altLang="en-US" sz="2400" b="1" dirty="0" smtClean="0">
                <a:solidFill>
                  <a:schemeClr val="tx1">
                    <a:lumMod val="65000"/>
                    <a:lumOff val="35000"/>
                  </a:schemeClr>
                </a:solidFill>
                <a:latin typeface="微软雅黑" panose="020B0503020204020204" charset="-122"/>
                <a:ea typeface="微软雅黑" panose="020B0503020204020204" charset="-122"/>
                <a:sym typeface="+mn-ea"/>
              </a:rPr>
              <a:t>耦合</a:t>
            </a:r>
            <a:endParaRPr lang="zh-CN" altLang="en-US" sz="2400" b="1" dirty="0">
              <a:solidFill>
                <a:schemeClr val="tx1">
                  <a:lumMod val="65000"/>
                  <a:lumOff val="35000"/>
                </a:schemeClr>
              </a:solidFill>
              <a:latin typeface="微软雅黑" panose="020B0503020204020204" charset="-122"/>
              <a:ea typeface="微软雅黑" panose="020B0503020204020204" charset="-122"/>
              <a:sym typeface="+mn-ea"/>
            </a:endParaRPr>
          </a:p>
        </p:txBody>
      </p:sp>
      <p:sp>
        <p:nvSpPr>
          <p:cNvPr id="69" name="Rectangle 96"/>
          <p:cNvSpPr/>
          <p:nvPr/>
        </p:nvSpPr>
        <p:spPr>
          <a:xfrm>
            <a:off x="3556635" y="4157345"/>
            <a:ext cx="2437765" cy="2132965"/>
          </a:xfrm>
          <a:prstGeom prst="rect">
            <a:avLst/>
          </a:prstGeom>
          <a:noFill/>
          <a:ln>
            <a:solidFill>
              <a:srgbClr val="55463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dirty="0"/>
          </a:p>
        </p:txBody>
      </p:sp>
      <p:sp>
        <p:nvSpPr>
          <p:cNvPr id="17" name="TextBox 38"/>
          <p:cNvSpPr txBox="1"/>
          <p:nvPr/>
        </p:nvSpPr>
        <p:spPr>
          <a:xfrm>
            <a:off x="3626913" y="5260064"/>
            <a:ext cx="2268633" cy="581057"/>
          </a:xfrm>
          <a:prstGeom prst="rect">
            <a:avLst/>
          </a:prstGeom>
          <a:noFill/>
        </p:spPr>
        <p:txBody>
          <a:bodyPr wrap="square" rtlCol="0" anchor="ctr">
            <a:spAutoFit/>
          </a:bodyPr>
          <a:lstStyle/>
          <a:p>
            <a:pPr algn="ctr">
              <a:lnSpc>
                <a:spcPct val="150000"/>
              </a:lnSpc>
            </a:pPr>
            <a:r>
              <a:rPr lang="zh-CN" altLang="en-US" sz="2400" b="1" dirty="0">
                <a:solidFill>
                  <a:schemeClr val="tx1">
                    <a:lumMod val="65000"/>
                    <a:lumOff val="35000"/>
                  </a:schemeClr>
                </a:solidFill>
                <a:latin typeface="微软雅黑" panose="020B0503020204020204" charset="-122"/>
                <a:ea typeface="微软雅黑" panose="020B0503020204020204" charset="-122"/>
                <a:sym typeface="+mn-ea"/>
              </a:rPr>
              <a:t>独立开发</a:t>
            </a:r>
          </a:p>
        </p:txBody>
      </p:sp>
      <p:sp>
        <p:nvSpPr>
          <p:cNvPr id="81" name="Rectangle 95"/>
          <p:cNvSpPr/>
          <p:nvPr/>
        </p:nvSpPr>
        <p:spPr>
          <a:xfrm>
            <a:off x="6212205" y="4157345"/>
            <a:ext cx="2437765" cy="2132965"/>
          </a:xfrm>
          <a:prstGeom prst="rect">
            <a:avLst/>
          </a:prstGeom>
          <a:noFill/>
          <a:ln>
            <a:solidFill>
              <a:srgbClr val="55463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dirty="0"/>
          </a:p>
        </p:txBody>
      </p:sp>
      <p:sp>
        <p:nvSpPr>
          <p:cNvPr id="20" name="TextBox 38"/>
          <p:cNvSpPr txBox="1"/>
          <p:nvPr/>
        </p:nvSpPr>
        <p:spPr>
          <a:xfrm>
            <a:off x="6269099" y="5260063"/>
            <a:ext cx="2268633" cy="581057"/>
          </a:xfrm>
          <a:prstGeom prst="rect">
            <a:avLst/>
          </a:prstGeom>
          <a:noFill/>
        </p:spPr>
        <p:txBody>
          <a:bodyPr wrap="square" rtlCol="0" anchor="ctr">
            <a:spAutoFit/>
          </a:bodyPr>
          <a:lstStyle/>
          <a:p>
            <a:pPr algn="ctr">
              <a:lnSpc>
                <a:spcPct val="150000"/>
              </a:lnSpc>
            </a:pPr>
            <a:r>
              <a:rPr lang="zh-CN" altLang="en-US" sz="2400" b="1" dirty="0">
                <a:solidFill>
                  <a:schemeClr val="tx1">
                    <a:lumMod val="65000"/>
                    <a:lumOff val="35000"/>
                  </a:schemeClr>
                </a:solidFill>
                <a:latin typeface="微软雅黑" panose="020B0503020204020204" charset="-122"/>
                <a:ea typeface="微软雅黑" panose="020B0503020204020204" charset="-122"/>
                <a:sym typeface="+mn-ea"/>
              </a:rPr>
              <a:t>可测试</a:t>
            </a:r>
          </a:p>
        </p:txBody>
      </p:sp>
      <p:sp>
        <p:nvSpPr>
          <p:cNvPr id="5" name="Rectangle 90"/>
          <p:cNvSpPr/>
          <p:nvPr/>
        </p:nvSpPr>
        <p:spPr>
          <a:xfrm>
            <a:off x="910590" y="4157345"/>
            <a:ext cx="2437765" cy="2132965"/>
          </a:xfrm>
          <a:prstGeom prst="rect">
            <a:avLst/>
          </a:prstGeom>
          <a:noFill/>
          <a:ln>
            <a:solidFill>
              <a:srgbClr val="55463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dirty="0">
              <a:solidFill>
                <a:schemeClr val="tx1">
                  <a:lumMod val="65000"/>
                  <a:lumOff val="35000"/>
                </a:schemeClr>
              </a:solidFill>
            </a:endParaRPr>
          </a:p>
        </p:txBody>
      </p:sp>
      <p:sp>
        <p:nvSpPr>
          <p:cNvPr id="27" name="Rectangle 92"/>
          <p:cNvSpPr/>
          <p:nvPr/>
        </p:nvSpPr>
        <p:spPr>
          <a:xfrm>
            <a:off x="8843645" y="4157345"/>
            <a:ext cx="2437765" cy="2132965"/>
          </a:xfrm>
          <a:prstGeom prst="rect">
            <a:avLst/>
          </a:prstGeom>
          <a:noFill/>
          <a:ln>
            <a:solidFill>
              <a:srgbClr val="55463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dirty="0"/>
          </a:p>
        </p:txBody>
      </p:sp>
      <p:sp>
        <p:nvSpPr>
          <p:cNvPr id="30" name="TextBox 38"/>
          <p:cNvSpPr txBox="1"/>
          <p:nvPr/>
        </p:nvSpPr>
        <p:spPr>
          <a:xfrm>
            <a:off x="8928210" y="5260062"/>
            <a:ext cx="2268633" cy="581057"/>
          </a:xfrm>
          <a:prstGeom prst="rect">
            <a:avLst/>
          </a:prstGeom>
          <a:noFill/>
        </p:spPr>
        <p:txBody>
          <a:bodyPr wrap="square" rtlCol="0" anchor="ctr">
            <a:spAutoFit/>
          </a:bodyPr>
          <a:lstStyle/>
          <a:p>
            <a:pPr algn="ctr">
              <a:lnSpc>
                <a:spcPct val="150000"/>
              </a:lnSpc>
            </a:pPr>
            <a:r>
              <a:rPr lang="zh-CN" altLang="en-US" sz="2400" b="1" dirty="0">
                <a:solidFill>
                  <a:schemeClr val="tx1">
                    <a:lumMod val="65000"/>
                    <a:lumOff val="35000"/>
                  </a:schemeClr>
                </a:solidFill>
                <a:latin typeface="微软雅黑" panose="020B0503020204020204" charset="-122"/>
                <a:ea typeface="微软雅黑" panose="020B0503020204020204" charset="-122"/>
                <a:sym typeface="+mn-ea"/>
              </a:rPr>
              <a:t>组件化</a:t>
            </a:r>
          </a:p>
        </p:txBody>
      </p:sp>
      <p:sp>
        <p:nvSpPr>
          <p:cNvPr id="33" name="TextBox 38"/>
          <p:cNvSpPr txBox="1"/>
          <p:nvPr/>
        </p:nvSpPr>
        <p:spPr>
          <a:xfrm>
            <a:off x="1016857" y="5260064"/>
            <a:ext cx="2268633" cy="581057"/>
          </a:xfrm>
          <a:prstGeom prst="rect">
            <a:avLst/>
          </a:prstGeom>
          <a:noFill/>
        </p:spPr>
        <p:txBody>
          <a:bodyPr wrap="square" rtlCol="0" anchor="ctr">
            <a:spAutoFit/>
          </a:bodyPr>
          <a:lstStyle/>
          <a:p>
            <a:pPr algn="ctr">
              <a:lnSpc>
                <a:spcPct val="150000"/>
              </a:lnSpc>
            </a:pPr>
            <a:r>
              <a:rPr lang="zh-CN" altLang="en-US" sz="2400" b="1" dirty="0">
                <a:solidFill>
                  <a:schemeClr val="tx1">
                    <a:lumMod val="65000"/>
                    <a:lumOff val="35000"/>
                  </a:schemeClr>
                </a:solidFill>
                <a:latin typeface="微软雅黑" panose="020B0503020204020204" charset="-122"/>
                <a:ea typeface="微软雅黑" panose="020B0503020204020204" charset="-122"/>
                <a:sym typeface="+mn-ea"/>
              </a:rPr>
              <a:t>可重用性</a:t>
            </a:r>
          </a:p>
        </p:txBody>
      </p:sp>
      <p:sp>
        <p:nvSpPr>
          <p:cNvPr id="37" name="音量"/>
          <p:cNvSpPr/>
          <p:nvPr/>
        </p:nvSpPr>
        <p:spPr>
          <a:xfrm rot="5400000">
            <a:off x="9821545" y="1971675"/>
            <a:ext cx="438785" cy="556260"/>
          </a:xfrm>
          <a:custGeom>
            <a:avLst/>
            <a:gdLst>
              <a:gd name="connsiteX0" fmla="*/ 554464 w 1867751"/>
              <a:gd name="connsiteY0" fmla="*/ 1824949 h 2238118"/>
              <a:gd name="connsiteX1" fmla="*/ 554514 w 1867751"/>
              <a:gd name="connsiteY1" fmla="*/ 1824346 h 2238118"/>
              <a:gd name="connsiteX2" fmla="*/ 1313239 w 1867751"/>
              <a:gd name="connsiteY2" fmla="*/ 1824346 h 2238118"/>
              <a:gd name="connsiteX3" fmla="*/ 1313289 w 1867751"/>
              <a:gd name="connsiteY3" fmla="*/ 1824949 h 2238118"/>
              <a:gd name="connsiteX4" fmla="*/ 1146010 w 1867751"/>
              <a:gd name="connsiteY4" fmla="*/ 2206693 h 2238118"/>
              <a:gd name="connsiteX5" fmla="*/ 1098294 w 1867751"/>
              <a:gd name="connsiteY5" fmla="*/ 2238118 h 2238118"/>
              <a:gd name="connsiteX6" fmla="*/ 769458 w 1867751"/>
              <a:gd name="connsiteY6" fmla="*/ 2238118 h 2238118"/>
              <a:gd name="connsiteX7" fmla="*/ 721743 w 1867751"/>
              <a:gd name="connsiteY7" fmla="*/ 2206693 h 2238118"/>
              <a:gd name="connsiteX8" fmla="*/ 554464 w 1867751"/>
              <a:gd name="connsiteY8" fmla="*/ 1824949 h 2238118"/>
              <a:gd name="connsiteX9" fmla="*/ 334004 w 1867751"/>
              <a:gd name="connsiteY9" fmla="*/ 731923 h 2238118"/>
              <a:gd name="connsiteX10" fmla="*/ 384642 w 1867751"/>
              <a:gd name="connsiteY10" fmla="*/ 691647 h 2238118"/>
              <a:gd name="connsiteX11" fmla="*/ 922547 w 1867751"/>
              <a:gd name="connsiteY11" fmla="*/ 517213 h 2238118"/>
              <a:gd name="connsiteX12" fmla="*/ 1526274 w 1867751"/>
              <a:gd name="connsiteY12" fmla="*/ 710379 h 2238118"/>
              <a:gd name="connsiteX13" fmla="*/ 1533748 w 1867751"/>
              <a:gd name="connsiteY13" fmla="*/ 716786 h 2238118"/>
              <a:gd name="connsiteX14" fmla="*/ 1363934 w 1867751"/>
              <a:gd name="connsiteY14" fmla="*/ 905799 h 2238118"/>
              <a:gd name="connsiteX15" fmla="*/ 1354076 w 1867751"/>
              <a:gd name="connsiteY15" fmla="*/ 897219 h 2238118"/>
              <a:gd name="connsiteX16" fmla="*/ 929594 w 1867751"/>
              <a:gd name="connsiteY16" fmla="*/ 771106 h 2238118"/>
              <a:gd name="connsiteX17" fmla="*/ 595097 w 1867751"/>
              <a:gd name="connsiteY17" fmla="*/ 857258 h 2238118"/>
              <a:gd name="connsiteX18" fmla="*/ 526786 w 1867751"/>
              <a:gd name="connsiteY18" fmla="*/ 903047 h 2238118"/>
              <a:gd name="connsiteX19" fmla="*/ 1424 w 1867751"/>
              <a:gd name="connsiteY19" fmla="*/ 412534 h 2238118"/>
              <a:gd name="connsiteX20" fmla="*/ 16741 w 1867751"/>
              <a:gd name="connsiteY20" fmla="*/ 389976 h 2238118"/>
              <a:gd name="connsiteX21" fmla="*/ 926841 w 1867751"/>
              <a:gd name="connsiteY21" fmla="*/ 141 h 2238118"/>
              <a:gd name="connsiteX22" fmla="*/ 1842910 w 1867751"/>
              <a:gd name="connsiteY22" fmla="*/ 347686 h 2238118"/>
              <a:gd name="connsiteX23" fmla="*/ 1866328 w 1867751"/>
              <a:gd name="connsiteY23" fmla="*/ 376915 h 2238118"/>
              <a:gd name="connsiteX24" fmla="*/ 1695977 w 1867751"/>
              <a:gd name="connsiteY24" fmla="*/ 566526 h 2238118"/>
              <a:gd name="connsiteX25" fmla="*/ 1691512 w 1867751"/>
              <a:gd name="connsiteY25" fmla="*/ 558681 h 2238118"/>
              <a:gd name="connsiteX26" fmla="*/ 933888 w 1867751"/>
              <a:gd name="connsiteY26" fmla="*/ 254053 h 2238118"/>
              <a:gd name="connsiteX27" fmla="*/ 208115 w 1867751"/>
              <a:gd name="connsiteY27" fmla="*/ 551186 h 2238118"/>
              <a:gd name="connsiteX28" fmla="*/ 190588 w 1867751"/>
              <a:gd name="connsiteY28" fmla="*/ 580446 h 2238118"/>
              <a:gd name="connsiteX29" fmla="*/ 0 w 1867751"/>
              <a:gd name="connsiteY29" fmla="*/ 1119973 h 2238118"/>
              <a:gd name="connsiteX30" fmla="*/ 124 w 1867751"/>
              <a:gd name="connsiteY30" fmla="*/ 1119059 h 2238118"/>
              <a:gd name="connsiteX31" fmla="*/ 1867628 w 1867751"/>
              <a:gd name="connsiteY31" fmla="*/ 1119059 h 2238118"/>
              <a:gd name="connsiteX32" fmla="*/ 1867751 w 1867751"/>
              <a:gd name="connsiteY32" fmla="*/ 1119973 h 2238118"/>
              <a:gd name="connsiteX33" fmla="*/ 1456015 w 1867751"/>
              <a:gd name="connsiteY33" fmla="*/ 1697765 h 2238118"/>
              <a:gd name="connsiteX34" fmla="*/ 1338570 w 1867751"/>
              <a:gd name="connsiteY34" fmla="*/ 1745328 h 2238118"/>
              <a:gd name="connsiteX35" fmla="*/ 529182 w 1867751"/>
              <a:gd name="connsiteY35" fmla="*/ 1745328 h 2238118"/>
              <a:gd name="connsiteX36" fmla="*/ 411738 w 1867751"/>
              <a:gd name="connsiteY36" fmla="*/ 1697765 h 2238118"/>
              <a:gd name="connsiteX37" fmla="*/ 0 w 1867751"/>
              <a:gd name="connsiteY37" fmla="*/ 1119973 h 2238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867751" h="2238118">
                <a:moveTo>
                  <a:pt x="554464" y="1824949"/>
                </a:moveTo>
                <a:lnTo>
                  <a:pt x="554514" y="1824346"/>
                </a:lnTo>
                <a:lnTo>
                  <a:pt x="1313239" y="1824346"/>
                </a:lnTo>
                <a:lnTo>
                  <a:pt x="1313289" y="1824949"/>
                </a:lnTo>
                <a:cubicBezTo>
                  <a:pt x="1313289" y="1983858"/>
                  <a:pt x="1246934" y="2123962"/>
                  <a:pt x="1146010" y="2206693"/>
                </a:cubicBezTo>
                <a:lnTo>
                  <a:pt x="1098294" y="2238118"/>
                </a:lnTo>
                <a:lnTo>
                  <a:pt x="769458" y="2238118"/>
                </a:lnTo>
                <a:lnTo>
                  <a:pt x="721743" y="2206693"/>
                </a:lnTo>
                <a:cubicBezTo>
                  <a:pt x="620819" y="2123962"/>
                  <a:pt x="554464" y="1983858"/>
                  <a:pt x="554464" y="1824949"/>
                </a:cubicBezTo>
                <a:close/>
                <a:moveTo>
                  <a:pt x="334004" y="731923"/>
                </a:moveTo>
                <a:lnTo>
                  <a:pt x="384642" y="691647"/>
                </a:lnTo>
                <a:cubicBezTo>
                  <a:pt x="530212" y="586334"/>
                  <a:pt x="717326" y="521362"/>
                  <a:pt x="922547" y="517213"/>
                </a:cubicBezTo>
                <a:cubicBezTo>
                  <a:pt x="1154131" y="512531"/>
                  <a:pt x="1367270" y="586210"/>
                  <a:pt x="1526274" y="710379"/>
                </a:cubicBezTo>
                <a:lnTo>
                  <a:pt x="1533748" y="716786"/>
                </a:lnTo>
                <a:lnTo>
                  <a:pt x="1363934" y="905799"/>
                </a:lnTo>
                <a:lnTo>
                  <a:pt x="1354076" y="897219"/>
                </a:lnTo>
                <a:cubicBezTo>
                  <a:pt x="1242116" y="816308"/>
                  <a:pt x="1092320" y="768270"/>
                  <a:pt x="929594" y="771106"/>
                </a:cubicBezTo>
                <a:cubicBezTo>
                  <a:pt x="805243" y="773274"/>
                  <a:pt x="690256" y="804816"/>
                  <a:pt x="595097" y="857258"/>
                </a:cubicBezTo>
                <a:lnTo>
                  <a:pt x="526786" y="903047"/>
                </a:lnTo>
                <a:close/>
                <a:moveTo>
                  <a:pt x="1424" y="412534"/>
                </a:moveTo>
                <a:lnTo>
                  <a:pt x="16741" y="389976"/>
                </a:lnTo>
                <a:cubicBezTo>
                  <a:pt x="191151" y="162101"/>
                  <a:pt x="531915" y="5499"/>
                  <a:pt x="926841" y="141"/>
                </a:cubicBezTo>
                <a:cubicBezTo>
                  <a:pt x="1310393" y="-5063"/>
                  <a:pt x="1652306" y="133938"/>
                  <a:pt x="1842910" y="347686"/>
                </a:cubicBezTo>
                <a:lnTo>
                  <a:pt x="1866328" y="376915"/>
                </a:lnTo>
                <a:lnTo>
                  <a:pt x="1695977" y="566526"/>
                </a:lnTo>
                <a:lnTo>
                  <a:pt x="1691512" y="558681"/>
                </a:lnTo>
                <a:cubicBezTo>
                  <a:pt x="1571438" y="376327"/>
                  <a:pt x="1274252" y="250611"/>
                  <a:pt x="933888" y="254053"/>
                </a:cubicBezTo>
                <a:cubicBezTo>
                  <a:pt x="606169" y="257368"/>
                  <a:pt x="327145" y="379187"/>
                  <a:pt x="208115" y="551186"/>
                </a:cubicBezTo>
                <a:lnTo>
                  <a:pt x="190588" y="580446"/>
                </a:lnTo>
                <a:close/>
                <a:moveTo>
                  <a:pt x="0" y="1119973"/>
                </a:moveTo>
                <a:lnTo>
                  <a:pt x="124" y="1119059"/>
                </a:lnTo>
                <a:lnTo>
                  <a:pt x="1867628" y="1119059"/>
                </a:lnTo>
                <a:lnTo>
                  <a:pt x="1867751" y="1119973"/>
                </a:lnTo>
                <a:cubicBezTo>
                  <a:pt x="1867751" y="1360491"/>
                  <a:pt x="1704427" y="1572546"/>
                  <a:pt x="1456015" y="1697765"/>
                </a:cubicBezTo>
                <a:lnTo>
                  <a:pt x="1338570" y="1745328"/>
                </a:lnTo>
                <a:lnTo>
                  <a:pt x="529182" y="1745328"/>
                </a:lnTo>
                <a:lnTo>
                  <a:pt x="411738" y="1697765"/>
                </a:lnTo>
                <a:cubicBezTo>
                  <a:pt x="163325" y="1572546"/>
                  <a:pt x="0" y="1360491"/>
                  <a:pt x="0" y="1119973"/>
                </a:cubicBezTo>
                <a:close/>
              </a:path>
            </a:pathLst>
          </a:custGeom>
          <a:solidFill>
            <a:srgbClr val="55463D">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39" name="电话"/>
          <p:cNvSpPr/>
          <p:nvPr/>
        </p:nvSpPr>
        <p:spPr bwMode="auto">
          <a:xfrm>
            <a:off x="1873250" y="4355465"/>
            <a:ext cx="556260" cy="439420"/>
          </a:xfrm>
          <a:custGeom>
            <a:avLst/>
            <a:gdLst>
              <a:gd name="T0" fmla="*/ 134077 w 5868"/>
              <a:gd name="T1" fmla="*/ 590892 h 4208"/>
              <a:gd name="T2" fmla="*/ 192837 w 5868"/>
              <a:gd name="T3" fmla="*/ 596084 h 4208"/>
              <a:gd name="T4" fmla="*/ 512935 w 5868"/>
              <a:gd name="T5" fmla="*/ 497764 h 4208"/>
              <a:gd name="T6" fmla="*/ 530465 w 5868"/>
              <a:gd name="T7" fmla="*/ 456230 h 4208"/>
              <a:gd name="T8" fmla="*/ 704473 w 5868"/>
              <a:gd name="T9" fmla="*/ 239797 h 4208"/>
              <a:gd name="T10" fmla="*/ 980744 w 5868"/>
              <a:gd name="T11" fmla="*/ 212215 h 4208"/>
              <a:gd name="T12" fmla="*/ 1253119 w 5868"/>
              <a:gd name="T13" fmla="*/ 253750 h 4208"/>
              <a:gd name="T14" fmla="*/ 1374859 w 5868"/>
              <a:gd name="T15" fmla="*/ 461746 h 4208"/>
              <a:gd name="T16" fmla="*/ 1400831 w 5868"/>
              <a:gd name="T17" fmla="*/ 505228 h 4208"/>
              <a:gd name="T18" fmla="*/ 1725798 w 5868"/>
              <a:gd name="T19" fmla="*/ 598031 h 4208"/>
              <a:gd name="T20" fmla="*/ 1779363 w 5868"/>
              <a:gd name="T21" fmla="*/ 585052 h 4208"/>
              <a:gd name="T22" fmla="*/ 1901104 w 5868"/>
              <a:gd name="T23" fmla="*/ 336494 h 4208"/>
              <a:gd name="T24" fmla="*/ 1897533 w 5868"/>
              <a:gd name="T25" fmla="*/ 289443 h 4208"/>
              <a:gd name="T26" fmla="*/ 1777740 w 5868"/>
              <a:gd name="T27" fmla="*/ 214162 h 4208"/>
              <a:gd name="T28" fmla="*/ 1493029 w 5868"/>
              <a:gd name="T29" fmla="*/ 92155 h 4208"/>
              <a:gd name="T30" fmla="*/ 1208318 w 5868"/>
              <a:gd name="T31" fmla="*/ 20767 h 4208"/>
              <a:gd name="T32" fmla="*/ 924256 w 5868"/>
              <a:gd name="T33" fmla="*/ 649 h 4208"/>
              <a:gd name="T34" fmla="*/ 639545 w 5868"/>
              <a:gd name="T35" fmla="*/ 30826 h 4208"/>
              <a:gd name="T36" fmla="*/ 355158 w 5868"/>
              <a:gd name="T37" fmla="*/ 112273 h 4208"/>
              <a:gd name="T38" fmla="*/ 70123 w 5868"/>
              <a:gd name="T39" fmla="*/ 244664 h 4208"/>
              <a:gd name="T40" fmla="*/ 3246 w 5868"/>
              <a:gd name="T41" fmla="*/ 297880 h 4208"/>
              <a:gd name="T42" fmla="*/ 10713 w 5868"/>
              <a:gd name="T43" fmla="*/ 355314 h 4208"/>
              <a:gd name="T44" fmla="*/ 772973 w 5868"/>
              <a:gd name="T45" fmla="*/ 339414 h 4208"/>
              <a:gd name="T46" fmla="*/ 960941 w 5868"/>
              <a:gd name="T47" fmla="*/ 320919 h 4208"/>
              <a:gd name="T48" fmla="*/ 1130729 w 5868"/>
              <a:gd name="T49" fmla="*/ 336169 h 4208"/>
              <a:gd name="T50" fmla="*/ 1259936 w 5868"/>
              <a:gd name="T51" fmla="*/ 525021 h 4208"/>
              <a:gd name="T52" fmla="*/ 1298244 w 5868"/>
              <a:gd name="T53" fmla="*/ 601925 h 4208"/>
              <a:gd name="T54" fmla="*/ 1598862 w 5868"/>
              <a:gd name="T55" fmla="*/ 671041 h 4208"/>
              <a:gd name="T56" fmla="*/ 1662168 w 5868"/>
              <a:gd name="T57" fmla="*/ 717767 h 4208"/>
              <a:gd name="T58" fmla="*/ 253546 w 5868"/>
              <a:gd name="T59" fmla="*/ 1210015 h 4208"/>
              <a:gd name="T60" fmla="*/ 273024 w 5868"/>
              <a:gd name="T61" fmla="*/ 698947 h 4208"/>
              <a:gd name="T62" fmla="*/ 576240 w 5868"/>
              <a:gd name="T63" fmla="*/ 620745 h 4208"/>
              <a:gd name="T64" fmla="*/ 641493 w 5868"/>
              <a:gd name="T65" fmla="*/ 585376 h 4208"/>
              <a:gd name="T66" fmla="*/ 662595 w 5868"/>
              <a:gd name="T67" fmla="*/ 367969 h 4208"/>
              <a:gd name="T68" fmla="*/ 1077163 w 5868"/>
              <a:gd name="T69" fmla="*/ 564933 h 4208"/>
              <a:gd name="T70" fmla="*/ 1178776 w 5868"/>
              <a:gd name="T71" fmla="*/ 636970 h 4208"/>
              <a:gd name="T72" fmla="*/ 1245003 w 5868"/>
              <a:gd name="T73" fmla="*/ 759302 h 4208"/>
              <a:gd name="T74" fmla="*/ 1252145 w 5868"/>
              <a:gd name="T75" fmla="*/ 867032 h 4208"/>
              <a:gd name="T76" fmla="*/ 1229095 w 5868"/>
              <a:gd name="T77" fmla="*/ 949452 h 4208"/>
              <a:gd name="T78" fmla="*/ 1125210 w 5868"/>
              <a:gd name="T79" fmla="*/ 852430 h 4208"/>
              <a:gd name="T80" fmla="*/ 1117094 w 5868"/>
              <a:gd name="T81" fmla="*/ 775851 h 4208"/>
              <a:gd name="T82" fmla="*/ 1079435 w 5868"/>
              <a:gd name="T83" fmla="*/ 716794 h 4208"/>
              <a:gd name="T84" fmla="*/ 1012883 w 5868"/>
              <a:gd name="T85" fmla="*/ 676882 h 4208"/>
              <a:gd name="T86" fmla="*/ 940164 w 5868"/>
              <a:gd name="T87" fmla="*/ 671365 h 4208"/>
              <a:gd name="T88" fmla="*/ 867768 w 5868"/>
              <a:gd name="T89" fmla="*/ 701867 h 4208"/>
              <a:gd name="T90" fmla="*/ 821994 w 5868"/>
              <a:gd name="T91" fmla="*/ 754434 h 4208"/>
              <a:gd name="T92" fmla="*/ 802515 w 5868"/>
              <a:gd name="T93" fmla="*/ 831662 h 4208"/>
              <a:gd name="T94" fmla="*/ 818423 w 5868"/>
              <a:gd name="T95" fmla="*/ 901752 h 4208"/>
              <a:gd name="T96" fmla="*/ 861600 w 5868"/>
              <a:gd name="T97" fmla="*/ 956590 h 4208"/>
              <a:gd name="T98" fmla="*/ 932048 w 5868"/>
              <a:gd name="T99" fmla="*/ 990337 h 4208"/>
              <a:gd name="T100" fmla="*/ 999573 w 5868"/>
              <a:gd name="T101" fmla="*/ 990013 h 4208"/>
              <a:gd name="T102" fmla="*/ 1060606 w 5868"/>
              <a:gd name="T103" fmla="*/ 962107 h 4208"/>
              <a:gd name="T104" fmla="*/ 1081058 w 5868"/>
              <a:gd name="T105" fmla="*/ 1096445 h 4208"/>
              <a:gd name="T106" fmla="*/ 964512 w 5868"/>
              <a:gd name="T107" fmla="*/ 1120781 h 4208"/>
              <a:gd name="T108" fmla="*/ 826863 w 5868"/>
              <a:gd name="T109" fmla="*/ 1085736 h 4208"/>
              <a:gd name="T110" fmla="*/ 732717 w 5868"/>
              <a:gd name="T111" fmla="*/ 1004614 h 4208"/>
              <a:gd name="T112" fmla="*/ 678827 w 5868"/>
              <a:gd name="T113" fmla="*/ 875793 h 4208"/>
              <a:gd name="T114" fmla="*/ 688241 w 5868"/>
              <a:gd name="T115" fmla="*/ 745673 h 4208"/>
              <a:gd name="T116" fmla="*/ 760312 w 5868"/>
              <a:gd name="T117" fmla="*/ 627235 h 4208"/>
              <a:gd name="T118" fmla="*/ 865171 w 5868"/>
              <a:gd name="T119" fmla="*/ 560066 h 4208"/>
              <a:gd name="T120" fmla="*/ 1577111 w 5868"/>
              <a:gd name="T121" fmla="*/ 1240842 h 4208"/>
              <a:gd name="T122" fmla="*/ 345419 w 5868"/>
              <a:gd name="T123" fmla="*/ 1240842 h 420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5868" h="4208">
                <a:moveTo>
                  <a:pt x="49" y="1128"/>
                </a:moveTo>
                <a:lnTo>
                  <a:pt x="49" y="1128"/>
                </a:lnTo>
                <a:lnTo>
                  <a:pt x="345" y="1748"/>
                </a:lnTo>
                <a:lnTo>
                  <a:pt x="354" y="1764"/>
                </a:lnTo>
                <a:lnTo>
                  <a:pt x="364" y="1778"/>
                </a:lnTo>
                <a:lnTo>
                  <a:pt x="375" y="1790"/>
                </a:lnTo>
                <a:lnTo>
                  <a:pt x="387" y="1803"/>
                </a:lnTo>
                <a:lnTo>
                  <a:pt x="400" y="1813"/>
                </a:lnTo>
                <a:lnTo>
                  <a:pt x="413" y="1821"/>
                </a:lnTo>
                <a:lnTo>
                  <a:pt x="428" y="1828"/>
                </a:lnTo>
                <a:lnTo>
                  <a:pt x="443" y="1834"/>
                </a:lnTo>
                <a:lnTo>
                  <a:pt x="460" y="1838"/>
                </a:lnTo>
                <a:lnTo>
                  <a:pt x="477" y="1842"/>
                </a:lnTo>
                <a:lnTo>
                  <a:pt x="495" y="1844"/>
                </a:lnTo>
                <a:lnTo>
                  <a:pt x="512" y="1845"/>
                </a:lnTo>
                <a:lnTo>
                  <a:pt x="531" y="1845"/>
                </a:lnTo>
                <a:lnTo>
                  <a:pt x="551" y="1843"/>
                </a:lnTo>
                <a:lnTo>
                  <a:pt x="573" y="1841"/>
                </a:lnTo>
                <a:lnTo>
                  <a:pt x="594" y="1837"/>
                </a:lnTo>
                <a:lnTo>
                  <a:pt x="1457" y="1607"/>
                </a:lnTo>
                <a:lnTo>
                  <a:pt x="1479" y="1599"/>
                </a:lnTo>
                <a:lnTo>
                  <a:pt x="1500" y="1589"/>
                </a:lnTo>
                <a:lnTo>
                  <a:pt x="1519" y="1579"/>
                </a:lnTo>
                <a:lnTo>
                  <a:pt x="1537" y="1569"/>
                </a:lnTo>
                <a:lnTo>
                  <a:pt x="1552" y="1557"/>
                </a:lnTo>
                <a:lnTo>
                  <a:pt x="1567" y="1546"/>
                </a:lnTo>
                <a:lnTo>
                  <a:pt x="1580" y="1534"/>
                </a:lnTo>
                <a:lnTo>
                  <a:pt x="1591" y="1522"/>
                </a:lnTo>
                <a:lnTo>
                  <a:pt x="1601" y="1510"/>
                </a:lnTo>
                <a:lnTo>
                  <a:pt x="1610" y="1496"/>
                </a:lnTo>
                <a:lnTo>
                  <a:pt x="1617" y="1482"/>
                </a:lnTo>
                <a:lnTo>
                  <a:pt x="1624" y="1467"/>
                </a:lnTo>
                <a:lnTo>
                  <a:pt x="1628" y="1453"/>
                </a:lnTo>
                <a:lnTo>
                  <a:pt x="1632" y="1438"/>
                </a:lnTo>
                <a:lnTo>
                  <a:pt x="1633" y="1423"/>
                </a:lnTo>
                <a:lnTo>
                  <a:pt x="1634" y="1406"/>
                </a:lnTo>
                <a:lnTo>
                  <a:pt x="1627" y="927"/>
                </a:lnTo>
                <a:lnTo>
                  <a:pt x="1664" y="910"/>
                </a:lnTo>
                <a:lnTo>
                  <a:pt x="1701" y="894"/>
                </a:lnTo>
                <a:lnTo>
                  <a:pt x="1775" y="863"/>
                </a:lnTo>
                <a:lnTo>
                  <a:pt x="1851" y="834"/>
                </a:lnTo>
                <a:lnTo>
                  <a:pt x="1929" y="807"/>
                </a:lnTo>
                <a:lnTo>
                  <a:pt x="2008" y="782"/>
                </a:lnTo>
                <a:lnTo>
                  <a:pt x="2089" y="759"/>
                </a:lnTo>
                <a:lnTo>
                  <a:pt x="2170" y="739"/>
                </a:lnTo>
                <a:lnTo>
                  <a:pt x="2252" y="720"/>
                </a:lnTo>
                <a:lnTo>
                  <a:pt x="2335" y="705"/>
                </a:lnTo>
                <a:lnTo>
                  <a:pt x="2420" y="690"/>
                </a:lnTo>
                <a:lnTo>
                  <a:pt x="2504" y="679"/>
                </a:lnTo>
                <a:lnTo>
                  <a:pt x="2589" y="669"/>
                </a:lnTo>
                <a:lnTo>
                  <a:pt x="2675" y="661"/>
                </a:lnTo>
                <a:lnTo>
                  <a:pt x="2761" y="657"/>
                </a:lnTo>
                <a:lnTo>
                  <a:pt x="2848" y="654"/>
                </a:lnTo>
                <a:lnTo>
                  <a:pt x="2934" y="652"/>
                </a:lnTo>
                <a:lnTo>
                  <a:pt x="3021" y="654"/>
                </a:lnTo>
                <a:lnTo>
                  <a:pt x="3106" y="657"/>
                </a:lnTo>
                <a:lnTo>
                  <a:pt x="3192" y="661"/>
                </a:lnTo>
                <a:lnTo>
                  <a:pt x="3278" y="669"/>
                </a:lnTo>
                <a:lnTo>
                  <a:pt x="3364" y="679"/>
                </a:lnTo>
                <a:lnTo>
                  <a:pt x="3449" y="690"/>
                </a:lnTo>
                <a:lnTo>
                  <a:pt x="3532" y="705"/>
                </a:lnTo>
                <a:lnTo>
                  <a:pt x="3616" y="720"/>
                </a:lnTo>
                <a:lnTo>
                  <a:pt x="3698" y="739"/>
                </a:lnTo>
                <a:lnTo>
                  <a:pt x="3780" y="759"/>
                </a:lnTo>
                <a:lnTo>
                  <a:pt x="3860" y="782"/>
                </a:lnTo>
                <a:lnTo>
                  <a:pt x="3939" y="807"/>
                </a:lnTo>
                <a:lnTo>
                  <a:pt x="4017" y="834"/>
                </a:lnTo>
                <a:lnTo>
                  <a:pt x="4093" y="863"/>
                </a:lnTo>
                <a:lnTo>
                  <a:pt x="4168" y="894"/>
                </a:lnTo>
                <a:lnTo>
                  <a:pt x="4204" y="910"/>
                </a:lnTo>
                <a:lnTo>
                  <a:pt x="4241" y="927"/>
                </a:lnTo>
                <a:lnTo>
                  <a:pt x="4235" y="1406"/>
                </a:lnTo>
                <a:lnTo>
                  <a:pt x="4235" y="1423"/>
                </a:lnTo>
                <a:lnTo>
                  <a:pt x="4237" y="1438"/>
                </a:lnTo>
                <a:lnTo>
                  <a:pt x="4240" y="1453"/>
                </a:lnTo>
                <a:lnTo>
                  <a:pt x="4245" y="1467"/>
                </a:lnTo>
                <a:lnTo>
                  <a:pt x="4250" y="1482"/>
                </a:lnTo>
                <a:lnTo>
                  <a:pt x="4258" y="1496"/>
                </a:lnTo>
                <a:lnTo>
                  <a:pt x="4266" y="1510"/>
                </a:lnTo>
                <a:lnTo>
                  <a:pt x="4276" y="1522"/>
                </a:lnTo>
                <a:lnTo>
                  <a:pt x="4288" y="1534"/>
                </a:lnTo>
                <a:lnTo>
                  <a:pt x="4300" y="1546"/>
                </a:lnTo>
                <a:lnTo>
                  <a:pt x="4315" y="1557"/>
                </a:lnTo>
                <a:lnTo>
                  <a:pt x="4331" y="1569"/>
                </a:lnTo>
                <a:lnTo>
                  <a:pt x="4349" y="1579"/>
                </a:lnTo>
                <a:lnTo>
                  <a:pt x="4368" y="1589"/>
                </a:lnTo>
                <a:lnTo>
                  <a:pt x="4389" y="1599"/>
                </a:lnTo>
                <a:lnTo>
                  <a:pt x="4412" y="1607"/>
                </a:lnTo>
                <a:lnTo>
                  <a:pt x="5275" y="1837"/>
                </a:lnTo>
                <a:lnTo>
                  <a:pt x="5296" y="1841"/>
                </a:lnTo>
                <a:lnTo>
                  <a:pt x="5316" y="1843"/>
                </a:lnTo>
                <a:lnTo>
                  <a:pt x="5336" y="1845"/>
                </a:lnTo>
                <a:lnTo>
                  <a:pt x="5355" y="1845"/>
                </a:lnTo>
                <a:lnTo>
                  <a:pt x="5374" y="1844"/>
                </a:lnTo>
                <a:lnTo>
                  <a:pt x="5392" y="1842"/>
                </a:lnTo>
                <a:lnTo>
                  <a:pt x="5408" y="1838"/>
                </a:lnTo>
                <a:lnTo>
                  <a:pt x="5425" y="1834"/>
                </a:lnTo>
                <a:lnTo>
                  <a:pt x="5440" y="1828"/>
                </a:lnTo>
                <a:lnTo>
                  <a:pt x="5454" y="1821"/>
                </a:lnTo>
                <a:lnTo>
                  <a:pt x="5469" y="1813"/>
                </a:lnTo>
                <a:lnTo>
                  <a:pt x="5481" y="1803"/>
                </a:lnTo>
                <a:lnTo>
                  <a:pt x="5493" y="1790"/>
                </a:lnTo>
                <a:lnTo>
                  <a:pt x="5504" y="1778"/>
                </a:lnTo>
                <a:lnTo>
                  <a:pt x="5514" y="1764"/>
                </a:lnTo>
                <a:lnTo>
                  <a:pt x="5523" y="1748"/>
                </a:lnTo>
                <a:lnTo>
                  <a:pt x="5820" y="1128"/>
                </a:lnTo>
                <a:lnTo>
                  <a:pt x="5835" y="1095"/>
                </a:lnTo>
                <a:lnTo>
                  <a:pt x="5848" y="1065"/>
                </a:lnTo>
                <a:lnTo>
                  <a:pt x="5856" y="1037"/>
                </a:lnTo>
                <a:lnTo>
                  <a:pt x="5863" y="1011"/>
                </a:lnTo>
                <a:lnTo>
                  <a:pt x="5867" y="988"/>
                </a:lnTo>
                <a:lnTo>
                  <a:pt x="5868" y="966"/>
                </a:lnTo>
                <a:lnTo>
                  <a:pt x="5868" y="956"/>
                </a:lnTo>
                <a:lnTo>
                  <a:pt x="5867" y="946"/>
                </a:lnTo>
                <a:lnTo>
                  <a:pt x="5864" y="936"/>
                </a:lnTo>
                <a:lnTo>
                  <a:pt x="5862" y="927"/>
                </a:lnTo>
                <a:lnTo>
                  <a:pt x="5859" y="918"/>
                </a:lnTo>
                <a:lnTo>
                  <a:pt x="5854" y="909"/>
                </a:lnTo>
                <a:lnTo>
                  <a:pt x="5845" y="892"/>
                </a:lnTo>
                <a:lnTo>
                  <a:pt x="5833" y="876"/>
                </a:lnTo>
                <a:lnTo>
                  <a:pt x="5820" y="861"/>
                </a:lnTo>
                <a:lnTo>
                  <a:pt x="5803" y="846"/>
                </a:lnTo>
                <a:lnTo>
                  <a:pt x="5784" y="832"/>
                </a:lnTo>
                <a:lnTo>
                  <a:pt x="5763" y="817"/>
                </a:lnTo>
                <a:lnTo>
                  <a:pt x="5741" y="803"/>
                </a:lnTo>
                <a:lnTo>
                  <a:pt x="5652" y="754"/>
                </a:lnTo>
                <a:lnTo>
                  <a:pt x="5564" y="706"/>
                </a:lnTo>
                <a:lnTo>
                  <a:pt x="5476" y="660"/>
                </a:lnTo>
                <a:lnTo>
                  <a:pt x="5389" y="616"/>
                </a:lnTo>
                <a:lnTo>
                  <a:pt x="5301" y="572"/>
                </a:lnTo>
                <a:lnTo>
                  <a:pt x="5213" y="531"/>
                </a:lnTo>
                <a:lnTo>
                  <a:pt x="5125" y="491"/>
                </a:lnTo>
                <a:lnTo>
                  <a:pt x="5037" y="452"/>
                </a:lnTo>
                <a:lnTo>
                  <a:pt x="4950" y="415"/>
                </a:lnTo>
                <a:lnTo>
                  <a:pt x="4862" y="381"/>
                </a:lnTo>
                <a:lnTo>
                  <a:pt x="4774" y="346"/>
                </a:lnTo>
                <a:lnTo>
                  <a:pt x="4686" y="315"/>
                </a:lnTo>
                <a:lnTo>
                  <a:pt x="4599" y="284"/>
                </a:lnTo>
                <a:lnTo>
                  <a:pt x="4511" y="255"/>
                </a:lnTo>
                <a:lnTo>
                  <a:pt x="4423" y="228"/>
                </a:lnTo>
                <a:lnTo>
                  <a:pt x="4336" y="201"/>
                </a:lnTo>
                <a:lnTo>
                  <a:pt x="4248" y="178"/>
                </a:lnTo>
                <a:lnTo>
                  <a:pt x="4161" y="154"/>
                </a:lnTo>
                <a:lnTo>
                  <a:pt x="4073" y="133"/>
                </a:lnTo>
                <a:lnTo>
                  <a:pt x="3985" y="114"/>
                </a:lnTo>
                <a:lnTo>
                  <a:pt x="3898" y="95"/>
                </a:lnTo>
                <a:lnTo>
                  <a:pt x="3810" y="80"/>
                </a:lnTo>
                <a:lnTo>
                  <a:pt x="3722" y="64"/>
                </a:lnTo>
                <a:lnTo>
                  <a:pt x="3635" y="51"/>
                </a:lnTo>
                <a:lnTo>
                  <a:pt x="3547" y="39"/>
                </a:lnTo>
                <a:lnTo>
                  <a:pt x="3460" y="29"/>
                </a:lnTo>
                <a:lnTo>
                  <a:pt x="3372" y="21"/>
                </a:lnTo>
                <a:lnTo>
                  <a:pt x="3285" y="14"/>
                </a:lnTo>
                <a:lnTo>
                  <a:pt x="3197" y="8"/>
                </a:lnTo>
                <a:lnTo>
                  <a:pt x="3109" y="4"/>
                </a:lnTo>
                <a:lnTo>
                  <a:pt x="3022" y="2"/>
                </a:lnTo>
                <a:lnTo>
                  <a:pt x="2934" y="0"/>
                </a:lnTo>
                <a:lnTo>
                  <a:pt x="2847" y="2"/>
                </a:lnTo>
                <a:lnTo>
                  <a:pt x="2759" y="4"/>
                </a:lnTo>
                <a:lnTo>
                  <a:pt x="2672" y="8"/>
                </a:lnTo>
                <a:lnTo>
                  <a:pt x="2584" y="14"/>
                </a:lnTo>
                <a:lnTo>
                  <a:pt x="2497" y="21"/>
                </a:lnTo>
                <a:lnTo>
                  <a:pt x="2409" y="29"/>
                </a:lnTo>
                <a:lnTo>
                  <a:pt x="2320" y="39"/>
                </a:lnTo>
                <a:lnTo>
                  <a:pt x="2234" y="51"/>
                </a:lnTo>
                <a:lnTo>
                  <a:pt x="2145" y="64"/>
                </a:lnTo>
                <a:lnTo>
                  <a:pt x="2059" y="80"/>
                </a:lnTo>
                <a:lnTo>
                  <a:pt x="1970" y="95"/>
                </a:lnTo>
                <a:lnTo>
                  <a:pt x="1882" y="114"/>
                </a:lnTo>
                <a:lnTo>
                  <a:pt x="1795" y="133"/>
                </a:lnTo>
                <a:lnTo>
                  <a:pt x="1707" y="154"/>
                </a:lnTo>
                <a:lnTo>
                  <a:pt x="1620" y="178"/>
                </a:lnTo>
                <a:lnTo>
                  <a:pt x="1532" y="201"/>
                </a:lnTo>
                <a:lnTo>
                  <a:pt x="1444" y="228"/>
                </a:lnTo>
                <a:lnTo>
                  <a:pt x="1357" y="255"/>
                </a:lnTo>
                <a:lnTo>
                  <a:pt x="1269" y="284"/>
                </a:lnTo>
                <a:lnTo>
                  <a:pt x="1181" y="315"/>
                </a:lnTo>
                <a:lnTo>
                  <a:pt x="1094" y="346"/>
                </a:lnTo>
                <a:lnTo>
                  <a:pt x="1006" y="381"/>
                </a:lnTo>
                <a:lnTo>
                  <a:pt x="918" y="415"/>
                </a:lnTo>
                <a:lnTo>
                  <a:pt x="830" y="452"/>
                </a:lnTo>
                <a:lnTo>
                  <a:pt x="743" y="491"/>
                </a:lnTo>
                <a:lnTo>
                  <a:pt x="655" y="531"/>
                </a:lnTo>
                <a:lnTo>
                  <a:pt x="567" y="572"/>
                </a:lnTo>
                <a:lnTo>
                  <a:pt x="479" y="616"/>
                </a:lnTo>
                <a:lnTo>
                  <a:pt x="391" y="660"/>
                </a:lnTo>
                <a:lnTo>
                  <a:pt x="303" y="706"/>
                </a:lnTo>
                <a:lnTo>
                  <a:pt x="216" y="754"/>
                </a:lnTo>
                <a:lnTo>
                  <a:pt x="128" y="803"/>
                </a:lnTo>
                <a:lnTo>
                  <a:pt x="104" y="817"/>
                </a:lnTo>
                <a:lnTo>
                  <a:pt x="84" y="832"/>
                </a:lnTo>
                <a:lnTo>
                  <a:pt x="65" y="846"/>
                </a:lnTo>
                <a:lnTo>
                  <a:pt x="49" y="861"/>
                </a:lnTo>
                <a:lnTo>
                  <a:pt x="34" y="876"/>
                </a:lnTo>
                <a:lnTo>
                  <a:pt x="23" y="892"/>
                </a:lnTo>
                <a:lnTo>
                  <a:pt x="13" y="909"/>
                </a:lnTo>
                <a:lnTo>
                  <a:pt x="10" y="918"/>
                </a:lnTo>
                <a:lnTo>
                  <a:pt x="6" y="927"/>
                </a:lnTo>
                <a:lnTo>
                  <a:pt x="4" y="936"/>
                </a:lnTo>
                <a:lnTo>
                  <a:pt x="2" y="946"/>
                </a:lnTo>
                <a:lnTo>
                  <a:pt x="1" y="956"/>
                </a:lnTo>
                <a:lnTo>
                  <a:pt x="0" y="966"/>
                </a:lnTo>
                <a:lnTo>
                  <a:pt x="1" y="988"/>
                </a:lnTo>
                <a:lnTo>
                  <a:pt x="4" y="1011"/>
                </a:lnTo>
                <a:lnTo>
                  <a:pt x="11" y="1037"/>
                </a:lnTo>
                <a:lnTo>
                  <a:pt x="21" y="1065"/>
                </a:lnTo>
                <a:lnTo>
                  <a:pt x="33" y="1095"/>
                </a:lnTo>
                <a:lnTo>
                  <a:pt x="49" y="1128"/>
                </a:lnTo>
                <a:close/>
                <a:moveTo>
                  <a:pt x="2041" y="1134"/>
                </a:moveTo>
                <a:lnTo>
                  <a:pt x="2041" y="1134"/>
                </a:lnTo>
                <a:lnTo>
                  <a:pt x="2096" y="1117"/>
                </a:lnTo>
                <a:lnTo>
                  <a:pt x="2153" y="1101"/>
                </a:lnTo>
                <a:lnTo>
                  <a:pt x="2210" y="1085"/>
                </a:lnTo>
                <a:lnTo>
                  <a:pt x="2267" y="1072"/>
                </a:lnTo>
                <a:lnTo>
                  <a:pt x="2324" y="1058"/>
                </a:lnTo>
                <a:lnTo>
                  <a:pt x="2381" y="1046"/>
                </a:lnTo>
                <a:lnTo>
                  <a:pt x="2438" y="1036"/>
                </a:lnTo>
                <a:lnTo>
                  <a:pt x="2495" y="1026"/>
                </a:lnTo>
                <a:lnTo>
                  <a:pt x="2553" y="1017"/>
                </a:lnTo>
                <a:lnTo>
                  <a:pt x="2610" y="1009"/>
                </a:lnTo>
                <a:lnTo>
                  <a:pt x="2668" y="1004"/>
                </a:lnTo>
                <a:lnTo>
                  <a:pt x="2726" y="998"/>
                </a:lnTo>
                <a:lnTo>
                  <a:pt x="2785" y="995"/>
                </a:lnTo>
                <a:lnTo>
                  <a:pt x="2843" y="991"/>
                </a:lnTo>
                <a:lnTo>
                  <a:pt x="2902" y="989"/>
                </a:lnTo>
                <a:lnTo>
                  <a:pt x="2960" y="989"/>
                </a:lnTo>
                <a:lnTo>
                  <a:pt x="3019" y="989"/>
                </a:lnTo>
                <a:lnTo>
                  <a:pt x="3079" y="991"/>
                </a:lnTo>
                <a:lnTo>
                  <a:pt x="3136" y="995"/>
                </a:lnTo>
                <a:lnTo>
                  <a:pt x="3194" y="998"/>
                </a:lnTo>
                <a:lnTo>
                  <a:pt x="3252" y="1004"/>
                </a:lnTo>
                <a:lnTo>
                  <a:pt x="3310" y="1009"/>
                </a:lnTo>
                <a:lnTo>
                  <a:pt x="3368" y="1017"/>
                </a:lnTo>
                <a:lnTo>
                  <a:pt x="3426" y="1026"/>
                </a:lnTo>
                <a:lnTo>
                  <a:pt x="3483" y="1036"/>
                </a:lnTo>
                <a:lnTo>
                  <a:pt x="3541" y="1046"/>
                </a:lnTo>
                <a:lnTo>
                  <a:pt x="3598" y="1058"/>
                </a:lnTo>
                <a:lnTo>
                  <a:pt x="3655" y="1072"/>
                </a:lnTo>
                <a:lnTo>
                  <a:pt x="3712" y="1085"/>
                </a:lnTo>
                <a:lnTo>
                  <a:pt x="3769" y="1101"/>
                </a:lnTo>
                <a:lnTo>
                  <a:pt x="3824" y="1117"/>
                </a:lnTo>
                <a:lnTo>
                  <a:pt x="3881" y="1134"/>
                </a:lnTo>
                <a:lnTo>
                  <a:pt x="3881" y="1618"/>
                </a:lnTo>
                <a:lnTo>
                  <a:pt x="3884" y="1651"/>
                </a:lnTo>
                <a:lnTo>
                  <a:pt x="3890" y="1681"/>
                </a:lnTo>
                <a:lnTo>
                  <a:pt x="3898" y="1709"/>
                </a:lnTo>
                <a:lnTo>
                  <a:pt x="3907" y="1736"/>
                </a:lnTo>
                <a:lnTo>
                  <a:pt x="3918" y="1760"/>
                </a:lnTo>
                <a:lnTo>
                  <a:pt x="3931" y="1783"/>
                </a:lnTo>
                <a:lnTo>
                  <a:pt x="3946" y="1804"/>
                </a:lnTo>
                <a:lnTo>
                  <a:pt x="3961" y="1823"/>
                </a:lnTo>
                <a:lnTo>
                  <a:pt x="3979" y="1839"/>
                </a:lnTo>
                <a:lnTo>
                  <a:pt x="3999" y="1855"/>
                </a:lnTo>
                <a:lnTo>
                  <a:pt x="4020" y="1868"/>
                </a:lnTo>
                <a:lnTo>
                  <a:pt x="4043" y="1881"/>
                </a:lnTo>
                <a:lnTo>
                  <a:pt x="4066" y="1891"/>
                </a:lnTo>
                <a:lnTo>
                  <a:pt x="4092" y="1900"/>
                </a:lnTo>
                <a:lnTo>
                  <a:pt x="4119" y="1907"/>
                </a:lnTo>
                <a:lnTo>
                  <a:pt x="4146" y="1913"/>
                </a:lnTo>
                <a:lnTo>
                  <a:pt x="4896" y="2061"/>
                </a:lnTo>
                <a:lnTo>
                  <a:pt x="4925" y="2068"/>
                </a:lnTo>
                <a:lnTo>
                  <a:pt x="4951" y="2077"/>
                </a:lnTo>
                <a:lnTo>
                  <a:pt x="4977" y="2086"/>
                </a:lnTo>
                <a:lnTo>
                  <a:pt x="5001" y="2097"/>
                </a:lnTo>
                <a:lnTo>
                  <a:pt x="5024" y="2109"/>
                </a:lnTo>
                <a:lnTo>
                  <a:pt x="5044" y="2123"/>
                </a:lnTo>
                <a:lnTo>
                  <a:pt x="5063" y="2137"/>
                </a:lnTo>
                <a:lnTo>
                  <a:pt x="5081" y="2154"/>
                </a:lnTo>
                <a:lnTo>
                  <a:pt x="5095" y="2172"/>
                </a:lnTo>
                <a:lnTo>
                  <a:pt x="5108" y="2191"/>
                </a:lnTo>
                <a:lnTo>
                  <a:pt x="5120" y="2212"/>
                </a:lnTo>
                <a:lnTo>
                  <a:pt x="5129" y="2235"/>
                </a:lnTo>
                <a:lnTo>
                  <a:pt x="5134" y="2260"/>
                </a:lnTo>
                <a:lnTo>
                  <a:pt x="5139" y="2285"/>
                </a:lnTo>
                <a:lnTo>
                  <a:pt x="5141" y="2314"/>
                </a:lnTo>
                <a:lnTo>
                  <a:pt x="5141" y="2344"/>
                </a:lnTo>
                <a:lnTo>
                  <a:pt x="5141" y="3729"/>
                </a:lnTo>
                <a:lnTo>
                  <a:pt x="2960" y="3729"/>
                </a:lnTo>
                <a:lnTo>
                  <a:pt x="781" y="3729"/>
                </a:lnTo>
                <a:lnTo>
                  <a:pt x="781" y="2344"/>
                </a:lnTo>
                <a:lnTo>
                  <a:pt x="780" y="2314"/>
                </a:lnTo>
                <a:lnTo>
                  <a:pt x="782" y="2285"/>
                </a:lnTo>
                <a:lnTo>
                  <a:pt x="787" y="2260"/>
                </a:lnTo>
                <a:lnTo>
                  <a:pt x="793" y="2235"/>
                </a:lnTo>
                <a:lnTo>
                  <a:pt x="802" y="2212"/>
                </a:lnTo>
                <a:lnTo>
                  <a:pt x="813" y="2191"/>
                </a:lnTo>
                <a:lnTo>
                  <a:pt x="826" y="2172"/>
                </a:lnTo>
                <a:lnTo>
                  <a:pt x="841" y="2154"/>
                </a:lnTo>
                <a:lnTo>
                  <a:pt x="858" y="2137"/>
                </a:lnTo>
                <a:lnTo>
                  <a:pt x="877" y="2123"/>
                </a:lnTo>
                <a:lnTo>
                  <a:pt x="898" y="2109"/>
                </a:lnTo>
                <a:lnTo>
                  <a:pt x="920" y="2097"/>
                </a:lnTo>
                <a:lnTo>
                  <a:pt x="944" y="2086"/>
                </a:lnTo>
                <a:lnTo>
                  <a:pt x="971" y="2077"/>
                </a:lnTo>
                <a:lnTo>
                  <a:pt x="997" y="2068"/>
                </a:lnTo>
                <a:lnTo>
                  <a:pt x="1026" y="2061"/>
                </a:lnTo>
                <a:lnTo>
                  <a:pt x="1775" y="1913"/>
                </a:lnTo>
                <a:lnTo>
                  <a:pt x="1803" y="1907"/>
                </a:lnTo>
                <a:lnTo>
                  <a:pt x="1830" y="1900"/>
                </a:lnTo>
                <a:lnTo>
                  <a:pt x="1855" y="1891"/>
                </a:lnTo>
                <a:lnTo>
                  <a:pt x="1879" y="1881"/>
                </a:lnTo>
                <a:lnTo>
                  <a:pt x="1901" y="1868"/>
                </a:lnTo>
                <a:lnTo>
                  <a:pt x="1923" y="1855"/>
                </a:lnTo>
                <a:lnTo>
                  <a:pt x="1941" y="1839"/>
                </a:lnTo>
                <a:lnTo>
                  <a:pt x="1959" y="1823"/>
                </a:lnTo>
                <a:lnTo>
                  <a:pt x="1976" y="1804"/>
                </a:lnTo>
                <a:lnTo>
                  <a:pt x="1991" y="1783"/>
                </a:lnTo>
                <a:lnTo>
                  <a:pt x="2003" y="1760"/>
                </a:lnTo>
                <a:lnTo>
                  <a:pt x="2014" y="1736"/>
                </a:lnTo>
                <a:lnTo>
                  <a:pt x="2024" y="1709"/>
                </a:lnTo>
                <a:lnTo>
                  <a:pt x="2031" y="1681"/>
                </a:lnTo>
                <a:lnTo>
                  <a:pt x="2037" y="1651"/>
                </a:lnTo>
                <a:lnTo>
                  <a:pt x="2041" y="1618"/>
                </a:lnTo>
                <a:lnTo>
                  <a:pt x="2041" y="1134"/>
                </a:lnTo>
                <a:close/>
                <a:moveTo>
                  <a:pt x="2971" y="1671"/>
                </a:moveTo>
                <a:lnTo>
                  <a:pt x="2971" y="1671"/>
                </a:lnTo>
                <a:lnTo>
                  <a:pt x="3017" y="1672"/>
                </a:lnTo>
                <a:lnTo>
                  <a:pt x="3063" y="1676"/>
                </a:lnTo>
                <a:lnTo>
                  <a:pt x="3107" y="1682"/>
                </a:lnTo>
                <a:lnTo>
                  <a:pt x="3151" y="1690"/>
                </a:lnTo>
                <a:lnTo>
                  <a:pt x="3194" y="1699"/>
                </a:lnTo>
                <a:lnTo>
                  <a:pt x="3237" y="1711"/>
                </a:lnTo>
                <a:lnTo>
                  <a:pt x="3278" y="1726"/>
                </a:lnTo>
                <a:lnTo>
                  <a:pt x="3318" y="1741"/>
                </a:lnTo>
                <a:lnTo>
                  <a:pt x="3358" y="1759"/>
                </a:lnTo>
                <a:lnTo>
                  <a:pt x="3396" y="1779"/>
                </a:lnTo>
                <a:lnTo>
                  <a:pt x="3434" y="1800"/>
                </a:lnTo>
                <a:lnTo>
                  <a:pt x="3470" y="1824"/>
                </a:lnTo>
                <a:lnTo>
                  <a:pt x="3505" y="1848"/>
                </a:lnTo>
                <a:lnTo>
                  <a:pt x="3539" y="1875"/>
                </a:lnTo>
                <a:lnTo>
                  <a:pt x="3571" y="1903"/>
                </a:lnTo>
                <a:lnTo>
                  <a:pt x="3602" y="1933"/>
                </a:lnTo>
                <a:lnTo>
                  <a:pt x="3631" y="1963"/>
                </a:lnTo>
                <a:lnTo>
                  <a:pt x="3659" y="1995"/>
                </a:lnTo>
                <a:lnTo>
                  <a:pt x="3686" y="2030"/>
                </a:lnTo>
                <a:lnTo>
                  <a:pt x="3711" y="2065"/>
                </a:lnTo>
                <a:lnTo>
                  <a:pt x="3734" y="2100"/>
                </a:lnTo>
                <a:lnTo>
                  <a:pt x="3755" y="2138"/>
                </a:lnTo>
                <a:lnTo>
                  <a:pt x="3775" y="2176"/>
                </a:lnTo>
                <a:lnTo>
                  <a:pt x="3793" y="2216"/>
                </a:lnTo>
                <a:lnTo>
                  <a:pt x="3809" y="2256"/>
                </a:lnTo>
                <a:lnTo>
                  <a:pt x="3823" y="2298"/>
                </a:lnTo>
                <a:lnTo>
                  <a:pt x="3835" y="2340"/>
                </a:lnTo>
                <a:lnTo>
                  <a:pt x="3845" y="2383"/>
                </a:lnTo>
                <a:lnTo>
                  <a:pt x="3853" y="2427"/>
                </a:lnTo>
                <a:lnTo>
                  <a:pt x="3859" y="2471"/>
                </a:lnTo>
                <a:lnTo>
                  <a:pt x="3862" y="2517"/>
                </a:lnTo>
                <a:lnTo>
                  <a:pt x="3863" y="2563"/>
                </a:lnTo>
                <a:lnTo>
                  <a:pt x="3863" y="2591"/>
                </a:lnTo>
                <a:lnTo>
                  <a:pt x="3861" y="2617"/>
                </a:lnTo>
                <a:lnTo>
                  <a:pt x="3860" y="2645"/>
                </a:lnTo>
                <a:lnTo>
                  <a:pt x="3857" y="2672"/>
                </a:lnTo>
                <a:lnTo>
                  <a:pt x="3853" y="2699"/>
                </a:lnTo>
                <a:lnTo>
                  <a:pt x="3849" y="2726"/>
                </a:lnTo>
                <a:lnTo>
                  <a:pt x="3843" y="2751"/>
                </a:lnTo>
                <a:lnTo>
                  <a:pt x="3838" y="2778"/>
                </a:lnTo>
                <a:lnTo>
                  <a:pt x="3831" y="2802"/>
                </a:lnTo>
                <a:lnTo>
                  <a:pt x="3823" y="2828"/>
                </a:lnTo>
                <a:lnTo>
                  <a:pt x="3814" y="2854"/>
                </a:lnTo>
                <a:lnTo>
                  <a:pt x="3805" y="2878"/>
                </a:lnTo>
                <a:lnTo>
                  <a:pt x="3796" y="2903"/>
                </a:lnTo>
                <a:lnTo>
                  <a:pt x="3786" y="2926"/>
                </a:lnTo>
                <a:lnTo>
                  <a:pt x="3775" y="2950"/>
                </a:lnTo>
                <a:lnTo>
                  <a:pt x="3763" y="2973"/>
                </a:lnTo>
                <a:lnTo>
                  <a:pt x="3410" y="2802"/>
                </a:lnTo>
                <a:lnTo>
                  <a:pt x="3423" y="2776"/>
                </a:lnTo>
                <a:lnTo>
                  <a:pt x="3435" y="2748"/>
                </a:lnTo>
                <a:lnTo>
                  <a:pt x="3446" y="2719"/>
                </a:lnTo>
                <a:lnTo>
                  <a:pt x="3455" y="2689"/>
                </a:lnTo>
                <a:lnTo>
                  <a:pt x="3462" y="2659"/>
                </a:lnTo>
                <a:lnTo>
                  <a:pt x="3466" y="2627"/>
                </a:lnTo>
                <a:lnTo>
                  <a:pt x="3470" y="2595"/>
                </a:lnTo>
                <a:lnTo>
                  <a:pt x="3471" y="2563"/>
                </a:lnTo>
                <a:lnTo>
                  <a:pt x="3470" y="2537"/>
                </a:lnTo>
                <a:lnTo>
                  <a:pt x="3469" y="2512"/>
                </a:lnTo>
                <a:lnTo>
                  <a:pt x="3465" y="2487"/>
                </a:lnTo>
                <a:lnTo>
                  <a:pt x="3461" y="2462"/>
                </a:lnTo>
                <a:lnTo>
                  <a:pt x="3455" y="2438"/>
                </a:lnTo>
                <a:lnTo>
                  <a:pt x="3449" y="2415"/>
                </a:lnTo>
                <a:lnTo>
                  <a:pt x="3441" y="2391"/>
                </a:lnTo>
                <a:lnTo>
                  <a:pt x="3432" y="2369"/>
                </a:lnTo>
                <a:lnTo>
                  <a:pt x="3422" y="2347"/>
                </a:lnTo>
                <a:lnTo>
                  <a:pt x="3411" y="2325"/>
                </a:lnTo>
                <a:lnTo>
                  <a:pt x="3398" y="2304"/>
                </a:lnTo>
                <a:lnTo>
                  <a:pt x="3386" y="2284"/>
                </a:lnTo>
                <a:lnTo>
                  <a:pt x="3372" y="2264"/>
                </a:lnTo>
                <a:lnTo>
                  <a:pt x="3357" y="2245"/>
                </a:lnTo>
                <a:lnTo>
                  <a:pt x="3342" y="2227"/>
                </a:lnTo>
                <a:lnTo>
                  <a:pt x="3325" y="2209"/>
                </a:lnTo>
                <a:lnTo>
                  <a:pt x="3307" y="2193"/>
                </a:lnTo>
                <a:lnTo>
                  <a:pt x="3289" y="2177"/>
                </a:lnTo>
                <a:lnTo>
                  <a:pt x="3270" y="2163"/>
                </a:lnTo>
                <a:lnTo>
                  <a:pt x="3251" y="2149"/>
                </a:lnTo>
                <a:lnTo>
                  <a:pt x="3230" y="2136"/>
                </a:lnTo>
                <a:lnTo>
                  <a:pt x="3210" y="2124"/>
                </a:lnTo>
                <a:lnTo>
                  <a:pt x="3188" y="2113"/>
                </a:lnTo>
                <a:lnTo>
                  <a:pt x="3165" y="2102"/>
                </a:lnTo>
                <a:lnTo>
                  <a:pt x="3143" y="2094"/>
                </a:lnTo>
                <a:lnTo>
                  <a:pt x="3120" y="2086"/>
                </a:lnTo>
                <a:lnTo>
                  <a:pt x="3096" y="2079"/>
                </a:lnTo>
                <a:lnTo>
                  <a:pt x="3072" y="2074"/>
                </a:lnTo>
                <a:lnTo>
                  <a:pt x="3047" y="2069"/>
                </a:lnTo>
                <a:lnTo>
                  <a:pt x="3023" y="2066"/>
                </a:lnTo>
                <a:lnTo>
                  <a:pt x="2997" y="2065"/>
                </a:lnTo>
                <a:lnTo>
                  <a:pt x="2971" y="2063"/>
                </a:lnTo>
                <a:lnTo>
                  <a:pt x="2946" y="2065"/>
                </a:lnTo>
                <a:lnTo>
                  <a:pt x="2920" y="2066"/>
                </a:lnTo>
                <a:lnTo>
                  <a:pt x="2896" y="2069"/>
                </a:lnTo>
                <a:lnTo>
                  <a:pt x="2871" y="2074"/>
                </a:lnTo>
                <a:lnTo>
                  <a:pt x="2847" y="2079"/>
                </a:lnTo>
                <a:lnTo>
                  <a:pt x="2823" y="2086"/>
                </a:lnTo>
                <a:lnTo>
                  <a:pt x="2800" y="2094"/>
                </a:lnTo>
                <a:lnTo>
                  <a:pt x="2778" y="2102"/>
                </a:lnTo>
                <a:lnTo>
                  <a:pt x="2755" y="2113"/>
                </a:lnTo>
                <a:lnTo>
                  <a:pt x="2734" y="2124"/>
                </a:lnTo>
                <a:lnTo>
                  <a:pt x="2713" y="2136"/>
                </a:lnTo>
                <a:lnTo>
                  <a:pt x="2693" y="2149"/>
                </a:lnTo>
                <a:lnTo>
                  <a:pt x="2673" y="2163"/>
                </a:lnTo>
                <a:lnTo>
                  <a:pt x="2654" y="2177"/>
                </a:lnTo>
                <a:lnTo>
                  <a:pt x="2636" y="2193"/>
                </a:lnTo>
                <a:lnTo>
                  <a:pt x="2619" y="2209"/>
                </a:lnTo>
                <a:lnTo>
                  <a:pt x="2603" y="2227"/>
                </a:lnTo>
                <a:lnTo>
                  <a:pt x="2587" y="2245"/>
                </a:lnTo>
                <a:lnTo>
                  <a:pt x="2571" y="2264"/>
                </a:lnTo>
                <a:lnTo>
                  <a:pt x="2558" y="2284"/>
                </a:lnTo>
                <a:lnTo>
                  <a:pt x="2545" y="2304"/>
                </a:lnTo>
                <a:lnTo>
                  <a:pt x="2532" y="2325"/>
                </a:lnTo>
                <a:lnTo>
                  <a:pt x="2521" y="2347"/>
                </a:lnTo>
                <a:lnTo>
                  <a:pt x="2512" y="2369"/>
                </a:lnTo>
                <a:lnTo>
                  <a:pt x="2502" y="2391"/>
                </a:lnTo>
                <a:lnTo>
                  <a:pt x="2494" y="2415"/>
                </a:lnTo>
                <a:lnTo>
                  <a:pt x="2488" y="2438"/>
                </a:lnTo>
                <a:lnTo>
                  <a:pt x="2482" y="2462"/>
                </a:lnTo>
                <a:lnTo>
                  <a:pt x="2478" y="2487"/>
                </a:lnTo>
                <a:lnTo>
                  <a:pt x="2475" y="2512"/>
                </a:lnTo>
                <a:lnTo>
                  <a:pt x="2473" y="2537"/>
                </a:lnTo>
                <a:lnTo>
                  <a:pt x="2472" y="2563"/>
                </a:lnTo>
                <a:lnTo>
                  <a:pt x="2473" y="2588"/>
                </a:lnTo>
                <a:lnTo>
                  <a:pt x="2475" y="2614"/>
                </a:lnTo>
                <a:lnTo>
                  <a:pt x="2478" y="2639"/>
                </a:lnTo>
                <a:lnTo>
                  <a:pt x="2482" y="2663"/>
                </a:lnTo>
                <a:lnTo>
                  <a:pt x="2488" y="2688"/>
                </a:lnTo>
                <a:lnTo>
                  <a:pt x="2494" y="2711"/>
                </a:lnTo>
                <a:lnTo>
                  <a:pt x="2502" y="2734"/>
                </a:lnTo>
                <a:lnTo>
                  <a:pt x="2512" y="2757"/>
                </a:lnTo>
                <a:lnTo>
                  <a:pt x="2521" y="2779"/>
                </a:lnTo>
                <a:lnTo>
                  <a:pt x="2532" y="2801"/>
                </a:lnTo>
                <a:lnTo>
                  <a:pt x="2545" y="2821"/>
                </a:lnTo>
                <a:lnTo>
                  <a:pt x="2558" y="2841"/>
                </a:lnTo>
                <a:lnTo>
                  <a:pt x="2571" y="2861"/>
                </a:lnTo>
                <a:lnTo>
                  <a:pt x="2587" y="2880"/>
                </a:lnTo>
                <a:lnTo>
                  <a:pt x="2603" y="2898"/>
                </a:lnTo>
                <a:lnTo>
                  <a:pt x="2619" y="2916"/>
                </a:lnTo>
                <a:lnTo>
                  <a:pt x="2636" y="2933"/>
                </a:lnTo>
                <a:lnTo>
                  <a:pt x="2654" y="2948"/>
                </a:lnTo>
                <a:lnTo>
                  <a:pt x="2673" y="2963"/>
                </a:lnTo>
                <a:lnTo>
                  <a:pt x="2693" y="2976"/>
                </a:lnTo>
                <a:lnTo>
                  <a:pt x="2713" y="2990"/>
                </a:lnTo>
                <a:lnTo>
                  <a:pt x="2734" y="3002"/>
                </a:lnTo>
                <a:lnTo>
                  <a:pt x="2755" y="3013"/>
                </a:lnTo>
                <a:lnTo>
                  <a:pt x="2778" y="3023"/>
                </a:lnTo>
                <a:lnTo>
                  <a:pt x="2800" y="3032"/>
                </a:lnTo>
                <a:lnTo>
                  <a:pt x="2823" y="3040"/>
                </a:lnTo>
                <a:lnTo>
                  <a:pt x="2847" y="3047"/>
                </a:lnTo>
                <a:lnTo>
                  <a:pt x="2871" y="3052"/>
                </a:lnTo>
                <a:lnTo>
                  <a:pt x="2896" y="3057"/>
                </a:lnTo>
                <a:lnTo>
                  <a:pt x="2920" y="3060"/>
                </a:lnTo>
                <a:lnTo>
                  <a:pt x="2946" y="3061"/>
                </a:lnTo>
                <a:lnTo>
                  <a:pt x="2971" y="3062"/>
                </a:lnTo>
                <a:lnTo>
                  <a:pt x="2994" y="3061"/>
                </a:lnTo>
                <a:lnTo>
                  <a:pt x="3015" y="3060"/>
                </a:lnTo>
                <a:lnTo>
                  <a:pt x="3037" y="3058"/>
                </a:lnTo>
                <a:lnTo>
                  <a:pt x="3058" y="3054"/>
                </a:lnTo>
                <a:lnTo>
                  <a:pt x="3079" y="3051"/>
                </a:lnTo>
                <a:lnTo>
                  <a:pt x="3100" y="3045"/>
                </a:lnTo>
                <a:lnTo>
                  <a:pt x="3120" y="3040"/>
                </a:lnTo>
                <a:lnTo>
                  <a:pt x="3140" y="3033"/>
                </a:lnTo>
                <a:lnTo>
                  <a:pt x="3159" y="3025"/>
                </a:lnTo>
                <a:lnTo>
                  <a:pt x="3178" y="3018"/>
                </a:lnTo>
                <a:lnTo>
                  <a:pt x="3197" y="3009"/>
                </a:lnTo>
                <a:lnTo>
                  <a:pt x="3215" y="2999"/>
                </a:lnTo>
                <a:lnTo>
                  <a:pt x="3232" y="2989"/>
                </a:lnTo>
                <a:lnTo>
                  <a:pt x="3250" y="2977"/>
                </a:lnTo>
                <a:lnTo>
                  <a:pt x="3267" y="2965"/>
                </a:lnTo>
                <a:lnTo>
                  <a:pt x="3283" y="2953"/>
                </a:lnTo>
                <a:lnTo>
                  <a:pt x="3563" y="3229"/>
                </a:lnTo>
                <a:lnTo>
                  <a:pt x="3533" y="3255"/>
                </a:lnTo>
                <a:lnTo>
                  <a:pt x="3502" y="3279"/>
                </a:lnTo>
                <a:lnTo>
                  <a:pt x="3470" y="3303"/>
                </a:lnTo>
                <a:lnTo>
                  <a:pt x="3436" y="3324"/>
                </a:lnTo>
                <a:lnTo>
                  <a:pt x="3402" y="3344"/>
                </a:lnTo>
                <a:lnTo>
                  <a:pt x="3366" y="3362"/>
                </a:lnTo>
                <a:lnTo>
                  <a:pt x="3330" y="3379"/>
                </a:lnTo>
                <a:lnTo>
                  <a:pt x="3294" y="3394"/>
                </a:lnTo>
                <a:lnTo>
                  <a:pt x="3256" y="3408"/>
                </a:lnTo>
                <a:lnTo>
                  <a:pt x="3217" y="3420"/>
                </a:lnTo>
                <a:lnTo>
                  <a:pt x="3178" y="3430"/>
                </a:lnTo>
                <a:lnTo>
                  <a:pt x="3138" y="3439"/>
                </a:lnTo>
                <a:lnTo>
                  <a:pt x="3097" y="3446"/>
                </a:lnTo>
                <a:lnTo>
                  <a:pt x="3056" y="3450"/>
                </a:lnTo>
                <a:lnTo>
                  <a:pt x="3014" y="3453"/>
                </a:lnTo>
                <a:lnTo>
                  <a:pt x="2971" y="3454"/>
                </a:lnTo>
                <a:lnTo>
                  <a:pt x="2926" y="3453"/>
                </a:lnTo>
                <a:lnTo>
                  <a:pt x="2880" y="3450"/>
                </a:lnTo>
                <a:lnTo>
                  <a:pt x="2835" y="3444"/>
                </a:lnTo>
                <a:lnTo>
                  <a:pt x="2792" y="3435"/>
                </a:lnTo>
                <a:lnTo>
                  <a:pt x="2749" y="3427"/>
                </a:lnTo>
                <a:lnTo>
                  <a:pt x="2706" y="3414"/>
                </a:lnTo>
                <a:lnTo>
                  <a:pt x="2665" y="3400"/>
                </a:lnTo>
                <a:lnTo>
                  <a:pt x="2625" y="3384"/>
                </a:lnTo>
                <a:lnTo>
                  <a:pt x="2585" y="3366"/>
                </a:lnTo>
                <a:lnTo>
                  <a:pt x="2547" y="3346"/>
                </a:lnTo>
                <a:lnTo>
                  <a:pt x="2510" y="3325"/>
                </a:lnTo>
                <a:lnTo>
                  <a:pt x="2473" y="3302"/>
                </a:lnTo>
                <a:lnTo>
                  <a:pt x="2439" y="3277"/>
                </a:lnTo>
                <a:lnTo>
                  <a:pt x="2405" y="3250"/>
                </a:lnTo>
                <a:lnTo>
                  <a:pt x="2373" y="3223"/>
                </a:lnTo>
                <a:lnTo>
                  <a:pt x="2342" y="3193"/>
                </a:lnTo>
                <a:lnTo>
                  <a:pt x="2312" y="3162"/>
                </a:lnTo>
                <a:lnTo>
                  <a:pt x="2284" y="3130"/>
                </a:lnTo>
                <a:lnTo>
                  <a:pt x="2257" y="3096"/>
                </a:lnTo>
                <a:lnTo>
                  <a:pt x="2232" y="3061"/>
                </a:lnTo>
                <a:lnTo>
                  <a:pt x="2209" y="3025"/>
                </a:lnTo>
                <a:lnTo>
                  <a:pt x="2188" y="2987"/>
                </a:lnTo>
                <a:lnTo>
                  <a:pt x="2168" y="2950"/>
                </a:lnTo>
                <a:lnTo>
                  <a:pt x="2150" y="2909"/>
                </a:lnTo>
                <a:lnTo>
                  <a:pt x="2134" y="2869"/>
                </a:lnTo>
                <a:lnTo>
                  <a:pt x="2120" y="2828"/>
                </a:lnTo>
                <a:lnTo>
                  <a:pt x="2109" y="2786"/>
                </a:lnTo>
                <a:lnTo>
                  <a:pt x="2099" y="2742"/>
                </a:lnTo>
                <a:lnTo>
                  <a:pt x="2091" y="2699"/>
                </a:lnTo>
                <a:lnTo>
                  <a:pt x="2085" y="2654"/>
                </a:lnTo>
                <a:lnTo>
                  <a:pt x="2081" y="2608"/>
                </a:lnTo>
                <a:lnTo>
                  <a:pt x="2080" y="2563"/>
                </a:lnTo>
                <a:lnTo>
                  <a:pt x="2081" y="2517"/>
                </a:lnTo>
                <a:lnTo>
                  <a:pt x="2085" y="2471"/>
                </a:lnTo>
                <a:lnTo>
                  <a:pt x="2091" y="2427"/>
                </a:lnTo>
                <a:lnTo>
                  <a:pt x="2099" y="2383"/>
                </a:lnTo>
                <a:lnTo>
                  <a:pt x="2109" y="2340"/>
                </a:lnTo>
                <a:lnTo>
                  <a:pt x="2120" y="2298"/>
                </a:lnTo>
                <a:lnTo>
                  <a:pt x="2134" y="2256"/>
                </a:lnTo>
                <a:lnTo>
                  <a:pt x="2150" y="2216"/>
                </a:lnTo>
                <a:lnTo>
                  <a:pt x="2168" y="2176"/>
                </a:lnTo>
                <a:lnTo>
                  <a:pt x="2188" y="2138"/>
                </a:lnTo>
                <a:lnTo>
                  <a:pt x="2209" y="2100"/>
                </a:lnTo>
                <a:lnTo>
                  <a:pt x="2232" y="2065"/>
                </a:lnTo>
                <a:lnTo>
                  <a:pt x="2257" y="2030"/>
                </a:lnTo>
                <a:lnTo>
                  <a:pt x="2284" y="1995"/>
                </a:lnTo>
                <a:lnTo>
                  <a:pt x="2312" y="1963"/>
                </a:lnTo>
                <a:lnTo>
                  <a:pt x="2342" y="1933"/>
                </a:lnTo>
                <a:lnTo>
                  <a:pt x="2373" y="1903"/>
                </a:lnTo>
                <a:lnTo>
                  <a:pt x="2405" y="1875"/>
                </a:lnTo>
                <a:lnTo>
                  <a:pt x="2439" y="1848"/>
                </a:lnTo>
                <a:lnTo>
                  <a:pt x="2473" y="1824"/>
                </a:lnTo>
                <a:lnTo>
                  <a:pt x="2510" y="1800"/>
                </a:lnTo>
                <a:lnTo>
                  <a:pt x="2547" y="1779"/>
                </a:lnTo>
                <a:lnTo>
                  <a:pt x="2585" y="1759"/>
                </a:lnTo>
                <a:lnTo>
                  <a:pt x="2625" y="1741"/>
                </a:lnTo>
                <a:lnTo>
                  <a:pt x="2665" y="1726"/>
                </a:lnTo>
                <a:lnTo>
                  <a:pt x="2706" y="1711"/>
                </a:lnTo>
                <a:lnTo>
                  <a:pt x="2749" y="1699"/>
                </a:lnTo>
                <a:lnTo>
                  <a:pt x="2792" y="1690"/>
                </a:lnTo>
                <a:lnTo>
                  <a:pt x="2835" y="1682"/>
                </a:lnTo>
                <a:lnTo>
                  <a:pt x="2880" y="1676"/>
                </a:lnTo>
                <a:lnTo>
                  <a:pt x="2926" y="1672"/>
                </a:lnTo>
                <a:lnTo>
                  <a:pt x="2971" y="1671"/>
                </a:lnTo>
                <a:close/>
                <a:moveTo>
                  <a:pt x="4858" y="3824"/>
                </a:moveTo>
                <a:lnTo>
                  <a:pt x="4858" y="3824"/>
                </a:lnTo>
                <a:lnTo>
                  <a:pt x="4328" y="3824"/>
                </a:lnTo>
                <a:lnTo>
                  <a:pt x="4328" y="4208"/>
                </a:lnTo>
                <a:lnTo>
                  <a:pt x="4702" y="4208"/>
                </a:lnTo>
                <a:lnTo>
                  <a:pt x="4858" y="3824"/>
                </a:lnTo>
                <a:close/>
                <a:moveTo>
                  <a:pt x="1064" y="3824"/>
                </a:moveTo>
                <a:lnTo>
                  <a:pt x="1064" y="3824"/>
                </a:lnTo>
                <a:lnTo>
                  <a:pt x="1594" y="3824"/>
                </a:lnTo>
                <a:lnTo>
                  <a:pt x="1594" y="4208"/>
                </a:lnTo>
                <a:lnTo>
                  <a:pt x="1219" y="4208"/>
                </a:lnTo>
                <a:lnTo>
                  <a:pt x="1064" y="3824"/>
                </a:lnTo>
                <a:close/>
              </a:path>
            </a:pathLst>
          </a:custGeom>
          <a:solidFill>
            <a:srgbClr val="55463D">
              <a:alpha val="70000"/>
            </a:srgbClr>
          </a:solidFill>
          <a:ln>
            <a:noFill/>
          </a:ln>
          <a:extLst>
            <a:ext uri="{91240B29-F687-4F45-9708-019B960494DF}">
              <a14:hiddenLine xmlns:a14="http://schemas.microsoft.com/office/drawing/2010/main" w="9525">
                <a:solidFill>
                  <a:srgbClr val="000000"/>
                </a:solidFill>
                <a:rou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宋体" panose="02010600030101010101" pitchFamily="2" charset="-122"/>
                <a:cs typeface="+mn-cs"/>
              </a:defRPr>
            </a:lvl9pPr>
          </a:lstStyle>
          <a:p>
            <a:pPr algn="ctr">
              <a:defRPr/>
            </a:pPr>
            <a:endParaRPr lang="zh-CN" altLang="en-US">
              <a:solidFill>
                <a:srgbClr val="FFFFFF"/>
              </a:solidFill>
            </a:endParaRPr>
          </a:p>
        </p:txBody>
      </p:sp>
      <p:sp>
        <p:nvSpPr>
          <p:cNvPr id="40" name="摄影机"/>
          <p:cNvSpPr/>
          <p:nvPr/>
        </p:nvSpPr>
        <p:spPr bwMode="auto">
          <a:xfrm>
            <a:off x="4483100" y="4355465"/>
            <a:ext cx="556260" cy="439420"/>
          </a:xfrm>
          <a:custGeom>
            <a:avLst/>
            <a:gdLst>
              <a:gd name="T0" fmla="*/ 293283150 w 6361"/>
              <a:gd name="T1" fmla="*/ 212252054 h 5554"/>
              <a:gd name="T2" fmla="*/ 271937028 w 6361"/>
              <a:gd name="T3" fmla="*/ 183646839 h 5554"/>
              <a:gd name="T4" fmla="*/ 259380679 w 6361"/>
              <a:gd name="T5" fmla="*/ 149392412 h 5554"/>
              <a:gd name="T6" fmla="*/ 257228008 w 6361"/>
              <a:gd name="T7" fmla="*/ 114868989 h 5554"/>
              <a:gd name="T8" fmla="*/ 265569159 w 6361"/>
              <a:gd name="T9" fmla="*/ 78731292 h 5554"/>
              <a:gd name="T10" fmla="*/ 283417341 w 6361"/>
              <a:gd name="T11" fmla="*/ 47615549 h 5554"/>
              <a:gd name="T12" fmla="*/ 306825990 w 6361"/>
              <a:gd name="T13" fmla="*/ 24749410 h 5554"/>
              <a:gd name="T14" fmla="*/ 338486246 w 6361"/>
              <a:gd name="T15" fmla="*/ 7532481 h 5554"/>
              <a:gd name="T16" fmla="*/ 374810322 w 6361"/>
              <a:gd name="T17" fmla="*/ 179430 h 5554"/>
              <a:gd name="T18" fmla="*/ 409250961 w 6361"/>
              <a:gd name="T19" fmla="*/ 3228249 h 5554"/>
              <a:gd name="T20" fmla="*/ 443063588 w 6361"/>
              <a:gd name="T21" fmla="*/ 16499507 h 5554"/>
              <a:gd name="T22" fmla="*/ 469163077 w 6361"/>
              <a:gd name="T23" fmla="*/ 36496258 h 5554"/>
              <a:gd name="T24" fmla="*/ 490509199 w 6361"/>
              <a:gd name="T25" fmla="*/ 65101474 h 5554"/>
              <a:gd name="T26" fmla="*/ 502976003 w 6361"/>
              <a:gd name="T27" fmla="*/ 99266035 h 5554"/>
              <a:gd name="T28" fmla="*/ 505128374 w 6361"/>
              <a:gd name="T29" fmla="*/ 133968888 h 5554"/>
              <a:gd name="T30" fmla="*/ 496877068 w 6361"/>
              <a:gd name="T31" fmla="*/ 169927155 h 5554"/>
              <a:gd name="T32" fmla="*/ 478939341 w 6361"/>
              <a:gd name="T33" fmla="*/ 201132763 h 5554"/>
              <a:gd name="T34" fmla="*/ 445395648 w 6361"/>
              <a:gd name="T35" fmla="*/ 230903827 h 5554"/>
              <a:gd name="T36" fmla="*/ 493737906 w 6361"/>
              <a:gd name="T37" fmla="*/ 469160405 h 5554"/>
              <a:gd name="T38" fmla="*/ 488894696 w 6361"/>
              <a:gd name="T39" fmla="*/ 485211485 h 5554"/>
              <a:gd name="T40" fmla="*/ 476069113 w 6361"/>
              <a:gd name="T41" fmla="*/ 495792785 h 5554"/>
              <a:gd name="T42" fmla="*/ 139825083 w 6361"/>
              <a:gd name="T43" fmla="*/ 497945051 h 5554"/>
              <a:gd name="T44" fmla="*/ 124398507 w 6361"/>
              <a:gd name="T45" fmla="*/ 491488553 h 5554"/>
              <a:gd name="T46" fmla="*/ 115070865 w 6361"/>
              <a:gd name="T47" fmla="*/ 477679303 h 5554"/>
              <a:gd name="T48" fmla="*/ 40539574 w 6361"/>
              <a:gd name="T49" fmla="*/ 287755397 h 5554"/>
              <a:gd name="T50" fmla="*/ 116954601 w 6361"/>
              <a:gd name="T51" fmla="*/ 251617700 h 5554"/>
              <a:gd name="T52" fmla="*/ 113187427 w 6361"/>
              <a:gd name="T53" fmla="*/ 235566620 h 5554"/>
              <a:gd name="T54" fmla="*/ 79912968 w 6361"/>
              <a:gd name="T55" fmla="*/ 200774202 h 5554"/>
              <a:gd name="T56" fmla="*/ 68881278 w 6361"/>
              <a:gd name="T57" fmla="*/ 161767117 h 5554"/>
              <a:gd name="T58" fmla="*/ 71661362 w 6361"/>
              <a:gd name="T59" fmla="*/ 134237884 h 5554"/>
              <a:gd name="T60" fmla="*/ 95608479 w 6361"/>
              <a:gd name="T61" fmla="*/ 92361411 h 5554"/>
              <a:gd name="T62" fmla="*/ 141887910 w 6361"/>
              <a:gd name="T63" fmla="*/ 67432870 h 5554"/>
              <a:gd name="T64" fmla="*/ 167449230 w 6361"/>
              <a:gd name="T65" fmla="*/ 65818896 h 5554"/>
              <a:gd name="T66" fmla="*/ 207898960 w 6361"/>
              <a:gd name="T67" fmla="*/ 78731292 h 5554"/>
              <a:gd name="T68" fmla="*/ 240904785 w 6361"/>
              <a:gd name="T69" fmla="*/ 113524010 h 5554"/>
              <a:gd name="T70" fmla="*/ 251846630 w 6361"/>
              <a:gd name="T71" fmla="*/ 152351665 h 5554"/>
              <a:gd name="T72" fmla="*/ 249156091 w 6361"/>
              <a:gd name="T73" fmla="*/ 180060028 h 5554"/>
              <a:gd name="T74" fmla="*/ 225119429 w 6361"/>
              <a:gd name="T75" fmla="*/ 221846936 h 5554"/>
              <a:gd name="T76" fmla="*/ 397950038 w 6361"/>
              <a:gd name="T77" fmla="*/ 210638079 h 5554"/>
              <a:gd name="T78" fmla="*/ 430955563 w 6361"/>
              <a:gd name="T79" fmla="*/ 196828531 h 5554"/>
              <a:gd name="T80" fmla="*/ 296332468 w 6361"/>
              <a:gd name="T81" fmla="*/ 101507867 h 5554"/>
              <a:gd name="T82" fmla="*/ 294717965 w 6361"/>
              <a:gd name="T83" fmla="*/ 140245956 h 5554"/>
              <a:gd name="T84" fmla="*/ 357679697 w 6361"/>
              <a:gd name="T85" fmla="*/ 39724507 h 5554"/>
              <a:gd name="T86" fmla="*/ 323777226 w 6361"/>
              <a:gd name="T87" fmla="*/ 57837988 h 5554"/>
              <a:gd name="T88" fmla="*/ 466831316 w 6361"/>
              <a:gd name="T89" fmla="*/ 144101762 h 5554"/>
              <a:gd name="T90" fmla="*/ 466831316 w 6361"/>
              <a:gd name="T91" fmla="*/ 104556685 h 5554"/>
              <a:gd name="T92" fmla="*/ 326198831 w 6361"/>
              <a:gd name="T93" fmla="*/ 192883159 h 5554"/>
              <a:gd name="T94" fmla="*/ 360908404 w 6361"/>
              <a:gd name="T95" fmla="*/ 209920658 h 5554"/>
              <a:gd name="T96" fmla="*/ 436068007 w 6361"/>
              <a:gd name="T97" fmla="*/ 55775587 h 5554"/>
              <a:gd name="T98" fmla="*/ 401178745 w 6361"/>
              <a:gd name="T99" fmla="*/ 38738089 h 5554"/>
              <a:gd name="T100" fmla="*/ 184400466 w 6361"/>
              <a:gd name="T101" fmla="*/ 217273708 h 5554"/>
              <a:gd name="T102" fmla="*/ 206194912 w 6361"/>
              <a:gd name="T103" fmla="*/ 202836603 h 5554"/>
              <a:gd name="T104" fmla="*/ 95698024 w 6361"/>
              <a:gd name="T105" fmla="*/ 154683062 h 5554"/>
              <a:gd name="T106" fmla="*/ 135340652 w 6361"/>
              <a:gd name="T107" fmla="*/ 159256290 h 5554"/>
              <a:gd name="T108" fmla="*/ 129690340 w 6361"/>
              <a:gd name="T109" fmla="*/ 100073322 h 5554"/>
              <a:gd name="T110" fmla="*/ 110317499 w 6361"/>
              <a:gd name="T111" fmla="*/ 116124403 h 5554"/>
              <a:gd name="T112" fmla="*/ 225119429 w 6361"/>
              <a:gd name="T113" fmla="*/ 157104323 h 5554"/>
              <a:gd name="T114" fmla="*/ 112828649 w 6361"/>
              <a:gd name="T115" fmla="*/ 201043197 h 5554"/>
              <a:gd name="T116" fmla="*/ 131842711 w 6361"/>
              <a:gd name="T117" fmla="*/ 215211307 h 5554"/>
              <a:gd name="T118" fmla="*/ 210320565 w 6361"/>
              <a:gd name="T119" fmla="*/ 115855407 h 5554"/>
              <a:gd name="T120" fmla="*/ 188795353 w 6361"/>
              <a:gd name="T121" fmla="*/ 98907474 h 5554"/>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6361" h="5554">
                <a:moveTo>
                  <a:pt x="2311" y="2629"/>
                </a:moveTo>
                <a:lnTo>
                  <a:pt x="3634" y="2629"/>
                </a:lnTo>
                <a:lnTo>
                  <a:pt x="3584" y="2603"/>
                </a:lnTo>
                <a:lnTo>
                  <a:pt x="3535" y="2575"/>
                </a:lnTo>
                <a:lnTo>
                  <a:pt x="3487" y="2544"/>
                </a:lnTo>
                <a:lnTo>
                  <a:pt x="3441" y="2512"/>
                </a:lnTo>
                <a:lnTo>
                  <a:pt x="3396" y="2479"/>
                </a:lnTo>
                <a:lnTo>
                  <a:pt x="3352" y="2443"/>
                </a:lnTo>
                <a:lnTo>
                  <a:pt x="3311" y="2406"/>
                </a:lnTo>
                <a:lnTo>
                  <a:pt x="3270" y="2367"/>
                </a:lnTo>
                <a:lnTo>
                  <a:pt x="3247" y="2343"/>
                </a:lnTo>
                <a:lnTo>
                  <a:pt x="3224" y="2318"/>
                </a:lnTo>
                <a:lnTo>
                  <a:pt x="3202" y="2294"/>
                </a:lnTo>
                <a:lnTo>
                  <a:pt x="3181" y="2268"/>
                </a:lnTo>
                <a:lnTo>
                  <a:pt x="3160" y="2243"/>
                </a:lnTo>
                <a:lnTo>
                  <a:pt x="3139" y="2216"/>
                </a:lnTo>
                <a:lnTo>
                  <a:pt x="3120" y="2190"/>
                </a:lnTo>
                <a:lnTo>
                  <a:pt x="3101" y="2162"/>
                </a:lnTo>
                <a:lnTo>
                  <a:pt x="3083" y="2134"/>
                </a:lnTo>
                <a:lnTo>
                  <a:pt x="3065" y="2106"/>
                </a:lnTo>
                <a:lnTo>
                  <a:pt x="3048" y="2077"/>
                </a:lnTo>
                <a:lnTo>
                  <a:pt x="3032" y="2048"/>
                </a:lnTo>
                <a:lnTo>
                  <a:pt x="3016" y="2018"/>
                </a:lnTo>
                <a:lnTo>
                  <a:pt x="3001" y="1987"/>
                </a:lnTo>
                <a:lnTo>
                  <a:pt x="2986" y="1958"/>
                </a:lnTo>
                <a:lnTo>
                  <a:pt x="2973" y="1927"/>
                </a:lnTo>
                <a:lnTo>
                  <a:pt x="2961" y="1895"/>
                </a:lnTo>
                <a:lnTo>
                  <a:pt x="2948" y="1864"/>
                </a:lnTo>
                <a:lnTo>
                  <a:pt x="2937" y="1832"/>
                </a:lnTo>
                <a:lnTo>
                  <a:pt x="2926" y="1799"/>
                </a:lnTo>
                <a:lnTo>
                  <a:pt x="2917" y="1766"/>
                </a:lnTo>
                <a:lnTo>
                  <a:pt x="2907" y="1733"/>
                </a:lnTo>
                <a:lnTo>
                  <a:pt x="2900" y="1700"/>
                </a:lnTo>
                <a:lnTo>
                  <a:pt x="2892" y="1666"/>
                </a:lnTo>
                <a:lnTo>
                  <a:pt x="2886" y="1632"/>
                </a:lnTo>
                <a:lnTo>
                  <a:pt x="2880" y="1598"/>
                </a:lnTo>
                <a:lnTo>
                  <a:pt x="2875" y="1564"/>
                </a:lnTo>
                <a:lnTo>
                  <a:pt x="2871" y="1529"/>
                </a:lnTo>
                <a:lnTo>
                  <a:pt x="2868" y="1494"/>
                </a:lnTo>
                <a:lnTo>
                  <a:pt x="2866" y="1458"/>
                </a:lnTo>
                <a:lnTo>
                  <a:pt x="2865" y="1422"/>
                </a:lnTo>
                <a:lnTo>
                  <a:pt x="2864" y="1387"/>
                </a:lnTo>
                <a:lnTo>
                  <a:pt x="2865" y="1351"/>
                </a:lnTo>
                <a:lnTo>
                  <a:pt x="2866" y="1316"/>
                </a:lnTo>
                <a:lnTo>
                  <a:pt x="2868" y="1281"/>
                </a:lnTo>
                <a:lnTo>
                  <a:pt x="2871" y="1246"/>
                </a:lnTo>
                <a:lnTo>
                  <a:pt x="2875" y="1210"/>
                </a:lnTo>
                <a:lnTo>
                  <a:pt x="2880" y="1175"/>
                </a:lnTo>
                <a:lnTo>
                  <a:pt x="2886" y="1141"/>
                </a:lnTo>
                <a:lnTo>
                  <a:pt x="2892" y="1107"/>
                </a:lnTo>
                <a:lnTo>
                  <a:pt x="2900" y="1074"/>
                </a:lnTo>
                <a:lnTo>
                  <a:pt x="2907" y="1040"/>
                </a:lnTo>
                <a:lnTo>
                  <a:pt x="2917" y="1007"/>
                </a:lnTo>
                <a:lnTo>
                  <a:pt x="2926" y="975"/>
                </a:lnTo>
                <a:lnTo>
                  <a:pt x="2937" y="942"/>
                </a:lnTo>
                <a:lnTo>
                  <a:pt x="2948" y="910"/>
                </a:lnTo>
                <a:lnTo>
                  <a:pt x="2961" y="878"/>
                </a:lnTo>
                <a:lnTo>
                  <a:pt x="2973" y="848"/>
                </a:lnTo>
                <a:lnTo>
                  <a:pt x="2986" y="817"/>
                </a:lnTo>
                <a:lnTo>
                  <a:pt x="3001" y="786"/>
                </a:lnTo>
                <a:lnTo>
                  <a:pt x="3016" y="756"/>
                </a:lnTo>
                <a:lnTo>
                  <a:pt x="3032" y="726"/>
                </a:lnTo>
                <a:lnTo>
                  <a:pt x="3048" y="697"/>
                </a:lnTo>
                <a:lnTo>
                  <a:pt x="3065" y="668"/>
                </a:lnTo>
                <a:lnTo>
                  <a:pt x="3083" y="640"/>
                </a:lnTo>
                <a:lnTo>
                  <a:pt x="3101" y="612"/>
                </a:lnTo>
                <a:lnTo>
                  <a:pt x="3120" y="585"/>
                </a:lnTo>
                <a:lnTo>
                  <a:pt x="3139" y="558"/>
                </a:lnTo>
                <a:lnTo>
                  <a:pt x="3160" y="531"/>
                </a:lnTo>
                <a:lnTo>
                  <a:pt x="3181" y="505"/>
                </a:lnTo>
                <a:lnTo>
                  <a:pt x="3202" y="480"/>
                </a:lnTo>
                <a:lnTo>
                  <a:pt x="3224" y="455"/>
                </a:lnTo>
                <a:lnTo>
                  <a:pt x="3247" y="430"/>
                </a:lnTo>
                <a:lnTo>
                  <a:pt x="3270" y="407"/>
                </a:lnTo>
                <a:lnTo>
                  <a:pt x="3294" y="383"/>
                </a:lnTo>
                <a:lnTo>
                  <a:pt x="3318" y="361"/>
                </a:lnTo>
                <a:lnTo>
                  <a:pt x="3343" y="339"/>
                </a:lnTo>
                <a:lnTo>
                  <a:pt x="3368" y="317"/>
                </a:lnTo>
                <a:lnTo>
                  <a:pt x="3395" y="296"/>
                </a:lnTo>
                <a:lnTo>
                  <a:pt x="3421" y="276"/>
                </a:lnTo>
                <a:lnTo>
                  <a:pt x="3448" y="257"/>
                </a:lnTo>
                <a:lnTo>
                  <a:pt x="3476" y="238"/>
                </a:lnTo>
                <a:lnTo>
                  <a:pt x="3503" y="220"/>
                </a:lnTo>
                <a:lnTo>
                  <a:pt x="3531" y="201"/>
                </a:lnTo>
                <a:lnTo>
                  <a:pt x="3561" y="184"/>
                </a:lnTo>
                <a:lnTo>
                  <a:pt x="3590" y="168"/>
                </a:lnTo>
                <a:lnTo>
                  <a:pt x="3619" y="153"/>
                </a:lnTo>
                <a:lnTo>
                  <a:pt x="3649" y="138"/>
                </a:lnTo>
                <a:lnTo>
                  <a:pt x="3680" y="123"/>
                </a:lnTo>
                <a:lnTo>
                  <a:pt x="3711" y="110"/>
                </a:lnTo>
                <a:lnTo>
                  <a:pt x="3742" y="97"/>
                </a:lnTo>
                <a:lnTo>
                  <a:pt x="3774" y="84"/>
                </a:lnTo>
                <a:lnTo>
                  <a:pt x="3806" y="74"/>
                </a:lnTo>
                <a:lnTo>
                  <a:pt x="3839" y="63"/>
                </a:lnTo>
                <a:lnTo>
                  <a:pt x="3870" y="54"/>
                </a:lnTo>
                <a:lnTo>
                  <a:pt x="3903" y="44"/>
                </a:lnTo>
                <a:lnTo>
                  <a:pt x="3938" y="36"/>
                </a:lnTo>
                <a:lnTo>
                  <a:pt x="3971" y="29"/>
                </a:lnTo>
                <a:lnTo>
                  <a:pt x="4005" y="23"/>
                </a:lnTo>
                <a:lnTo>
                  <a:pt x="4039" y="16"/>
                </a:lnTo>
                <a:lnTo>
                  <a:pt x="4074" y="12"/>
                </a:lnTo>
                <a:lnTo>
                  <a:pt x="4109" y="8"/>
                </a:lnTo>
                <a:lnTo>
                  <a:pt x="4144" y="5"/>
                </a:lnTo>
                <a:lnTo>
                  <a:pt x="4179" y="2"/>
                </a:lnTo>
                <a:lnTo>
                  <a:pt x="4214" y="1"/>
                </a:lnTo>
                <a:lnTo>
                  <a:pt x="4250" y="0"/>
                </a:lnTo>
                <a:lnTo>
                  <a:pt x="4286" y="1"/>
                </a:lnTo>
                <a:lnTo>
                  <a:pt x="4322" y="2"/>
                </a:lnTo>
                <a:lnTo>
                  <a:pt x="4357" y="5"/>
                </a:lnTo>
                <a:lnTo>
                  <a:pt x="4392" y="8"/>
                </a:lnTo>
                <a:lnTo>
                  <a:pt x="4427" y="12"/>
                </a:lnTo>
                <a:lnTo>
                  <a:pt x="4461" y="16"/>
                </a:lnTo>
                <a:lnTo>
                  <a:pt x="4495" y="23"/>
                </a:lnTo>
                <a:lnTo>
                  <a:pt x="4529" y="29"/>
                </a:lnTo>
                <a:lnTo>
                  <a:pt x="4563" y="36"/>
                </a:lnTo>
                <a:lnTo>
                  <a:pt x="4596" y="44"/>
                </a:lnTo>
                <a:lnTo>
                  <a:pt x="4629" y="54"/>
                </a:lnTo>
                <a:lnTo>
                  <a:pt x="4662" y="63"/>
                </a:lnTo>
                <a:lnTo>
                  <a:pt x="4695" y="74"/>
                </a:lnTo>
                <a:lnTo>
                  <a:pt x="4727" y="84"/>
                </a:lnTo>
                <a:lnTo>
                  <a:pt x="4758" y="97"/>
                </a:lnTo>
                <a:lnTo>
                  <a:pt x="4790" y="110"/>
                </a:lnTo>
                <a:lnTo>
                  <a:pt x="4821" y="123"/>
                </a:lnTo>
                <a:lnTo>
                  <a:pt x="4851" y="138"/>
                </a:lnTo>
                <a:lnTo>
                  <a:pt x="4882" y="153"/>
                </a:lnTo>
                <a:lnTo>
                  <a:pt x="4911" y="168"/>
                </a:lnTo>
                <a:lnTo>
                  <a:pt x="4940" y="184"/>
                </a:lnTo>
                <a:lnTo>
                  <a:pt x="4969" y="201"/>
                </a:lnTo>
                <a:lnTo>
                  <a:pt x="4998" y="220"/>
                </a:lnTo>
                <a:lnTo>
                  <a:pt x="5025" y="238"/>
                </a:lnTo>
                <a:lnTo>
                  <a:pt x="5053" y="257"/>
                </a:lnTo>
                <a:lnTo>
                  <a:pt x="5079" y="276"/>
                </a:lnTo>
                <a:lnTo>
                  <a:pt x="5106" y="296"/>
                </a:lnTo>
                <a:lnTo>
                  <a:pt x="5132" y="317"/>
                </a:lnTo>
                <a:lnTo>
                  <a:pt x="5157" y="339"/>
                </a:lnTo>
                <a:lnTo>
                  <a:pt x="5183" y="361"/>
                </a:lnTo>
                <a:lnTo>
                  <a:pt x="5206" y="383"/>
                </a:lnTo>
                <a:lnTo>
                  <a:pt x="5231" y="407"/>
                </a:lnTo>
                <a:lnTo>
                  <a:pt x="5254" y="430"/>
                </a:lnTo>
                <a:lnTo>
                  <a:pt x="5276" y="455"/>
                </a:lnTo>
                <a:lnTo>
                  <a:pt x="5299" y="480"/>
                </a:lnTo>
                <a:lnTo>
                  <a:pt x="5320" y="505"/>
                </a:lnTo>
                <a:lnTo>
                  <a:pt x="5340" y="531"/>
                </a:lnTo>
                <a:lnTo>
                  <a:pt x="5360" y="558"/>
                </a:lnTo>
                <a:lnTo>
                  <a:pt x="5381" y="585"/>
                </a:lnTo>
                <a:lnTo>
                  <a:pt x="5400" y="612"/>
                </a:lnTo>
                <a:lnTo>
                  <a:pt x="5418" y="640"/>
                </a:lnTo>
                <a:lnTo>
                  <a:pt x="5436" y="668"/>
                </a:lnTo>
                <a:lnTo>
                  <a:pt x="5453" y="697"/>
                </a:lnTo>
                <a:lnTo>
                  <a:pt x="5469" y="726"/>
                </a:lnTo>
                <a:lnTo>
                  <a:pt x="5485" y="756"/>
                </a:lnTo>
                <a:lnTo>
                  <a:pt x="5500" y="786"/>
                </a:lnTo>
                <a:lnTo>
                  <a:pt x="5514" y="817"/>
                </a:lnTo>
                <a:lnTo>
                  <a:pt x="5527" y="848"/>
                </a:lnTo>
                <a:lnTo>
                  <a:pt x="5540" y="878"/>
                </a:lnTo>
                <a:lnTo>
                  <a:pt x="5552" y="910"/>
                </a:lnTo>
                <a:lnTo>
                  <a:pt x="5564" y="942"/>
                </a:lnTo>
                <a:lnTo>
                  <a:pt x="5574" y="975"/>
                </a:lnTo>
                <a:lnTo>
                  <a:pt x="5584" y="1007"/>
                </a:lnTo>
                <a:lnTo>
                  <a:pt x="5592" y="1040"/>
                </a:lnTo>
                <a:lnTo>
                  <a:pt x="5601" y="1074"/>
                </a:lnTo>
                <a:lnTo>
                  <a:pt x="5608" y="1107"/>
                </a:lnTo>
                <a:lnTo>
                  <a:pt x="5615" y="1141"/>
                </a:lnTo>
                <a:lnTo>
                  <a:pt x="5620" y="1175"/>
                </a:lnTo>
                <a:lnTo>
                  <a:pt x="5625" y="1210"/>
                </a:lnTo>
                <a:lnTo>
                  <a:pt x="5629" y="1246"/>
                </a:lnTo>
                <a:lnTo>
                  <a:pt x="5632" y="1281"/>
                </a:lnTo>
                <a:lnTo>
                  <a:pt x="5635" y="1316"/>
                </a:lnTo>
                <a:lnTo>
                  <a:pt x="5636" y="1351"/>
                </a:lnTo>
                <a:lnTo>
                  <a:pt x="5636" y="1387"/>
                </a:lnTo>
                <a:lnTo>
                  <a:pt x="5636" y="1422"/>
                </a:lnTo>
                <a:lnTo>
                  <a:pt x="5635" y="1458"/>
                </a:lnTo>
                <a:lnTo>
                  <a:pt x="5632" y="1494"/>
                </a:lnTo>
                <a:lnTo>
                  <a:pt x="5629" y="1529"/>
                </a:lnTo>
                <a:lnTo>
                  <a:pt x="5625" y="1564"/>
                </a:lnTo>
                <a:lnTo>
                  <a:pt x="5620" y="1598"/>
                </a:lnTo>
                <a:lnTo>
                  <a:pt x="5615" y="1632"/>
                </a:lnTo>
                <a:lnTo>
                  <a:pt x="5608" y="1666"/>
                </a:lnTo>
                <a:lnTo>
                  <a:pt x="5601" y="1700"/>
                </a:lnTo>
                <a:lnTo>
                  <a:pt x="5592" y="1733"/>
                </a:lnTo>
                <a:lnTo>
                  <a:pt x="5584" y="1766"/>
                </a:lnTo>
                <a:lnTo>
                  <a:pt x="5574" y="1799"/>
                </a:lnTo>
                <a:lnTo>
                  <a:pt x="5564" y="1832"/>
                </a:lnTo>
                <a:lnTo>
                  <a:pt x="5552" y="1864"/>
                </a:lnTo>
                <a:lnTo>
                  <a:pt x="5540" y="1895"/>
                </a:lnTo>
                <a:lnTo>
                  <a:pt x="5527" y="1927"/>
                </a:lnTo>
                <a:lnTo>
                  <a:pt x="5514" y="1958"/>
                </a:lnTo>
                <a:lnTo>
                  <a:pt x="5500" y="1987"/>
                </a:lnTo>
                <a:lnTo>
                  <a:pt x="5485" y="2018"/>
                </a:lnTo>
                <a:lnTo>
                  <a:pt x="5469" y="2048"/>
                </a:lnTo>
                <a:lnTo>
                  <a:pt x="5453" y="2077"/>
                </a:lnTo>
                <a:lnTo>
                  <a:pt x="5436" y="2106"/>
                </a:lnTo>
                <a:lnTo>
                  <a:pt x="5418" y="2134"/>
                </a:lnTo>
                <a:lnTo>
                  <a:pt x="5400" y="2162"/>
                </a:lnTo>
                <a:lnTo>
                  <a:pt x="5381" y="2190"/>
                </a:lnTo>
                <a:lnTo>
                  <a:pt x="5360" y="2216"/>
                </a:lnTo>
                <a:lnTo>
                  <a:pt x="5340" y="2243"/>
                </a:lnTo>
                <a:lnTo>
                  <a:pt x="5320" y="2268"/>
                </a:lnTo>
                <a:lnTo>
                  <a:pt x="5299" y="2294"/>
                </a:lnTo>
                <a:lnTo>
                  <a:pt x="5276" y="2318"/>
                </a:lnTo>
                <a:lnTo>
                  <a:pt x="5254" y="2343"/>
                </a:lnTo>
                <a:lnTo>
                  <a:pt x="5231" y="2367"/>
                </a:lnTo>
                <a:lnTo>
                  <a:pt x="5190" y="2406"/>
                </a:lnTo>
                <a:lnTo>
                  <a:pt x="5148" y="2443"/>
                </a:lnTo>
                <a:lnTo>
                  <a:pt x="5104" y="2479"/>
                </a:lnTo>
                <a:lnTo>
                  <a:pt x="5059" y="2512"/>
                </a:lnTo>
                <a:lnTo>
                  <a:pt x="5013" y="2544"/>
                </a:lnTo>
                <a:lnTo>
                  <a:pt x="4966" y="2575"/>
                </a:lnTo>
                <a:lnTo>
                  <a:pt x="4917" y="2603"/>
                </a:lnTo>
                <a:lnTo>
                  <a:pt x="4867" y="2629"/>
                </a:lnTo>
                <a:lnTo>
                  <a:pt x="5114" y="2629"/>
                </a:lnTo>
                <a:lnTo>
                  <a:pt x="5697" y="2231"/>
                </a:lnTo>
                <a:lnTo>
                  <a:pt x="5629" y="2131"/>
                </a:lnTo>
                <a:lnTo>
                  <a:pt x="5853" y="1978"/>
                </a:lnTo>
                <a:lnTo>
                  <a:pt x="6361" y="2721"/>
                </a:lnTo>
                <a:lnTo>
                  <a:pt x="6135" y="2875"/>
                </a:lnTo>
                <a:lnTo>
                  <a:pt x="6057" y="2760"/>
                </a:lnTo>
                <a:lnTo>
                  <a:pt x="5505" y="3136"/>
                </a:lnTo>
                <a:lnTo>
                  <a:pt x="5505" y="5232"/>
                </a:lnTo>
                <a:lnTo>
                  <a:pt x="5505" y="5249"/>
                </a:lnTo>
                <a:lnTo>
                  <a:pt x="5504" y="5265"/>
                </a:lnTo>
                <a:lnTo>
                  <a:pt x="5502" y="5281"/>
                </a:lnTo>
                <a:lnTo>
                  <a:pt x="5499" y="5296"/>
                </a:lnTo>
                <a:lnTo>
                  <a:pt x="5496" y="5312"/>
                </a:lnTo>
                <a:lnTo>
                  <a:pt x="5491" y="5327"/>
                </a:lnTo>
                <a:lnTo>
                  <a:pt x="5486" y="5342"/>
                </a:lnTo>
                <a:lnTo>
                  <a:pt x="5481" y="5357"/>
                </a:lnTo>
                <a:lnTo>
                  <a:pt x="5473" y="5371"/>
                </a:lnTo>
                <a:lnTo>
                  <a:pt x="5467" y="5385"/>
                </a:lnTo>
                <a:lnTo>
                  <a:pt x="5458" y="5399"/>
                </a:lnTo>
                <a:lnTo>
                  <a:pt x="5451" y="5411"/>
                </a:lnTo>
                <a:lnTo>
                  <a:pt x="5441" y="5424"/>
                </a:lnTo>
                <a:lnTo>
                  <a:pt x="5432" y="5437"/>
                </a:lnTo>
                <a:lnTo>
                  <a:pt x="5421" y="5449"/>
                </a:lnTo>
                <a:lnTo>
                  <a:pt x="5410" y="5459"/>
                </a:lnTo>
                <a:lnTo>
                  <a:pt x="5400" y="5470"/>
                </a:lnTo>
                <a:lnTo>
                  <a:pt x="5388" y="5481"/>
                </a:lnTo>
                <a:lnTo>
                  <a:pt x="5375" y="5490"/>
                </a:lnTo>
                <a:lnTo>
                  <a:pt x="5364" y="5499"/>
                </a:lnTo>
                <a:lnTo>
                  <a:pt x="5350" y="5507"/>
                </a:lnTo>
                <a:lnTo>
                  <a:pt x="5337" y="5515"/>
                </a:lnTo>
                <a:lnTo>
                  <a:pt x="5322" y="5522"/>
                </a:lnTo>
                <a:lnTo>
                  <a:pt x="5308" y="5529"/>
                </a:lnTo>
                <a:lnTo>
                  <a:pt x="5293" y="5535"/>
                </a:lnTo>
                <a:lnTo>
                  <a:pt x="5278" y="5540"/>
                </a:lnTo>
                <a:lnTo>
                  <a:pt x="5264" y="5544"/>
                </a:lnTo>
                <a:lnTo>
                  <a:pt x="5248" y="5548"/>
                </a:lnTo>
                <a:lnTo>
                  <a:pt x="5232" y="5551"/>
                </a:lnTo>
                <a:lnTo>
                  <a:pt x="5216" y="5553"/>
                </a:lnTo>
                <a:lnTo>
                  <a:pt x="5200" y="5554"/>
                </a:lnTo>
                <a:lnTo>
                  <a:pt x="5183" y="5554"/>
                </a:lnTo>
                <a:lnTo>
                  <a:pt x="1592" y="5554"/>
                </a:lnTo>
                <a:lnTo>
                  <a:pt x="1575" y="5554"/>
                </a:lnTo>
                <a:lnTo>
                  <a:pt x="1559" y="5553"/>
                </a:lnTo>
                <a:lnTo>
                  <a:pt x="1543" y="5551"/>
                </a:lnTo>
                <a:lnTo>
                  <a:pt x="1527" y="5548"/>
                </a:lnTo>
                <a:lnTo>
                  <a:pt x="1511" y="5544"/>
                </a:lnTo>
                <a:lnTo>
                  <a:pt x="1496" y="5540"/>
                </a:lnTo>
                <a:lnTo>
                  <a:pt x="1481" y="5535"/>
                </a:lnTo>
                <a:lnTo>
                  <a:pt x="1466" y="5529"/>
                </a:lnTo>
                <a:lnTo>
                  <a:pt x="1451" y="5522"/>
                </a:lnTo>
                <a:lnTo>
                  <a:pt x="1438" y="5515"/>
                </a:lnTo>
                <a:lnTo>
                  <a:pt x="1425" y="5507"/>
                </a:lnTo>
                <a:lnTo>
                  <a:pt x="1411" y="5499"/>
                </a:lnTo>
                <a:lnTo>
                  <a:pt x="1398" y="5490"/>
                </a:lnTo>
                <a:lnTo>
                  <a:pt x="1387" y="5481"/>
                </a:lnTo>
                <a:lnTo>
                  <a:pt x="1375" y="5470"/>
                </a:lnTo>
                <a:lnTo>
                  <a:pt x="1363" y="5459"/>
                </a:lnTo>
                <a:lnTo>
                  <a:pt x="1352" y="5449"/>
                </a:lnTo>
                <a:lnTo>
                  <a:pt x="1343" y="5437"/>
                </a:lnTo>
                <a:lnTo>
                  <a:pt x="1333" y="5424"/>
                </a:lnTo>
                <a:lnTo>
                  <a:pt x="1324" y="5411"/>
                </a:lnTo>
                <a:lnTo>
                  <a:pt x="1315" y="5399"/>
                </a:lnTo>
                <a:lnTo>
                  <a:pt x="1308" y="5385"/>
                </a:lnTo>
                <a:lnTo>
                  <a:pt x="1300" y="5371"/>
                </a:lnTo>
                <a:lnTo>
                  <a:pt x="1294" y="5357"/>
                </a:lnTo>
                <a:lnTo>
                  <a:pt x="1289" y="5342"/>
                </a:lnTo>
                <a:lnTo>
                  <a:pt x="1283" y="5327"/>
                </a:lnTo>
                <a:lnTo>
                  <a:pt x="1279" y="5312"/>
                </a:lnTo>
                <a:lnTo>
                  <a:pt x="1276" y="5296"/>
                </a:lnTo>
                <a:lnTo>
                  <a:pt x="1273" y="5281"/>
                </a:lnTo>
                <a:lnTo>
                  <a:pt x="1271" y="5265"/>
                </a:lnTo>
                <a:lnTo>
                  <a:pt x="1269" y="5249"/>
                </a:lnTo>
                <a:lnTo>
                  <a:pt x="1268" y="5232"/>
                </a:lnTo>
                <a:lnTo>
                  <a:pt x="1268" y="4543"/>
                </a:lnTo>
                <a:lnTo>
                  <a:pt x="452" y="4543"/>
                </a:lnTo>
                <a:lnTo>
                  <a:pt x="452" y="4694"/>
                </a:lnTo>
                <a:lnTo>
                  <a:pt x="0" y="4694"/>
                </a:lnTo>
                <a:lnTo>
                  <a:pt x="0" y="3209"/>
                </a:lnTo>
                <a:lnTo>
                  <a:pt x="452" y="3209"/>
                </a:lnTo>
                <a:lnTo>
                  <a:pt x="452" y="3371"/>
                </a:lnTo>
                <a:lnTo>
                  <a:pt x="1268" y="3371"/>
                </a:lnTo>
                <a:lnTo>
                  <a:pt x="1268" y="2952"/>
                </a:lnTo>
                <a:lnTo>
                  <a:pt x="1269" y="2933"/>
                </a:lnTo>
                <a:lnTo>
                  <a:pt x="1272" y="2913"/>
                </a:lnTo>
                <a:lnTo>
                  <a:pt x="1274" y="2894"/>
                </a:lnTo>
                <a:lnTo>
                  <a:pt x="1278" y="2876"/>
                </a:lnTo>
                <a:lnTo>
                  <a:pt x="1283" y="2858"/>
                </a:lnTo>
                <a:lnTo>
                  <a:pt x="1289" y="2840"/>
                </a:lnTo>
                <a:lnTo>
                  <a:pt x="1296" y="2823"/>
                </a:lnTo>
                <a:lnTo>
                  <a:pt x="1304" y="2806"/>
                </a:lnTo>
                <a:lnTo>
                  <a:pt x="1312" y="2790"/>
                </a:lnTo>
                <a:lnTo>
                  <a:pt x="1322" y="2775"/>
                </a:lnTo>
                <a:lnTo>
                  <a:pt x="1332" y="2760"/>
                </a:lnTo>
                <a:lnTo>
                  <a:pt x="1344" y="2745"/>
                </a:lnTo>
                <a:lnTo>
                  <a:pt x="1356" y="2731"/>
                </a:lnTo>
                <a:lnTo>
                  <a:pt x="1368" y="2719"/>
                </a:lnTo>
                <a:lnTo>
                  <a:pt x="1382" y="2707"/>
                </a:lnTo>
                <a:lnTo>
                  <a:pt x="1396" y="2695"/>
                </a:lnTo>
                <a:lnTo>
                  <a:pt x="1350" y="2675"/>
                </a:lnTo>
                <a:lnTo>
                  <a:pt x="1306" y="2652"/>
                </a:lnTo>
                <a:lnTo>
                  <a:pt x="1262" y="2627"/>
                </a:lnTo>
                <a:lnTo>
                  <a:pt x="1219" y="2600"/>
                </a:lnTo>
                <a:lnTo>
                  <a:pt x="1179" y="2572"/>
                </a:lnTo>
                <a:lnTo>
                  <a:pt x="1140" y="2541"/>
                </a:lnTo>
                <a:lnTo>
                  <a:pt x="1102" y="2508"/>
                </a:lnTo>
                <a:lnTo>
                  <a:pt x="1066" y="2474"/>
                </a:lnTo>
                <a:lnTo>
                  <a:pt x="1032" y="2439"/>
                </a:lnTo>
                <a:lnTo>
                  <a:pt x="1000" y="2401"/>
                </a:lnTo>
                <a:lnTo>
                  <a:pt x="970" y="2363"/>
                </a:lnTo>
                <a:lnTo>
                  <a:pt x="942" y="2323"/>
                </a:lnTo>
                <a:lnTo>
                  <a:pt x="915" y="2281"/>
                </a:lnTo>
                <a:lnTo>
                  <a:pt x="891" y="2239"/>
                </a:lnTo>
                <a:lnTo>
                  <a:pt x="868" y="2195"/>
                </a:lnTo>
                <a:lnTo>
                  <a:pt x="847" y="2149"/>
                </a:lnTo>
                <a:lnTo>
                  <a:pt x="829" y="2103"/>
                </a:lnTo>
                <a:lnTo>
                  <a:pt x="813" y="2056"/>
                </a:lnTo>
                <a:lnTo>
                  <a:pt x="799" y="2008"/>
                </a:lnTo>
                <a:lnTo>
                  <a:pt x="788" y="1958"/>
                </a:lnTo>
                <a:lnTo>
                  <a:pt x="783" y="1933"/>
                </a:lnTo>
                <a:lnTo>
                  <a:pt x="779" y="1908"/>
                </a:lnTo>
                <a:lnTo>
                  <a:pt x="776" y="1882"/>
                </a:lnTo>
                <a:lnTo>
                  <a:pt x="772" y="1857"/>
                </a:lnTo>
                <a:lnTo>
                  <a:pt x="770" y="1831"/>
                </a:lnTo>
                <a:lnTo>
                  <a:pt x="768" y="1804"/>
                </a:lnTo>
                <a:lnTo>
                  <a:pt x="767" y="1779"/>
                </a:lnTo>
                <a:lnTo>
                  <a:pt x="767" y="1752"/>
                </a:lnTo>
                <a:lnTo>
                  <a:pt x="767" y="1726"/>
                </a:lnTo>
                <a:lnTo>
                  <a:pt x="768" y="1699"/>
                </a:lnTo>
                <a:lnTo>
                  <a:pt x="770" y="1673"/>
                </a:lnTo>
                <a:lnTo>
                  <a:pt x="772" y="1648"/>
                </a:lnTo>
                <a:lnTo>
                  <a:pt x="776" y="1622"/>
                </a:lnTo>
                <a:lnTo>
                  <a:pt x="779" y="1597"/>
                </a:lnTo>
                <a:lnTo>
                  <a:pt x="783" y="1571"/>
                </a:lnTo>
                <a:lnTo>
                  <a:pt x="788" y="1546"/>
                </a:lnTo>
                <a:lnTo>
                  <a:pt x="799" y="1497"/>
                </a:lnTo>
                <a:lnTo>
                  <a:pt x="813" y="1449"/>
                </a:lnTo>
                <a:lnTo>
                  <a:pt x="829" y="1401"/>
                </a:lnTo>
                <a:lnTo>
                  <a:pt x="847" y="1354"/>
                </a:lnTo>
                <a:lnTo>
                  <a:pt x="868" y="1309"/>
                </a:lnTo>
                <a:lnTo>
                  <a:pt x="891" y="1266"/>
                </a:lnTo>
                <a:lnTo>
                  <a:pt x="915" y="1222"/>
                </a:lnTo>
                <a:lnTo>
                  <a:pt x="942" y="1181"/>
                </a:lnTo>
                <a:lnTo>
                  <a:pt x="970" y="1141"/>
                </a:lnTo>
                <a:lnTo>
                  <a:pt x="1000" y="1103"/>
                </a:lnTo>
                <a:lnTo>
                  <a:pt x="1032" y="1066"/>
                </a:lnTo>
                <a:lnTo>
                  <a:pt x="1066" y="1030"/>
                </a:lnTo>
                <a:lnTo>
                  <a:pt x="1101" y="997"/>
                </a:lnTo>
                <a:lnTo>
                  <a:pt x="1139" y="964"/>
                </a:lnTo>
                <a:lnTo>
                  <a:pt x="1177" y="934"/>
                </a:lnTo>
                <a:lnTo>
                  <a:pt x="1217" y="905"/>
                </a:lnTo>
                <a:lnTo>
                  <a:pt x="1259" y="878"/>
                </a:lnTo>
                <a:lnTo>
                  <a:pt x="1301" y="854"/>
                </a:lnTo>
                <a:lnTo>
                  <a:pt x="1346" y="832"/>
                </a:lnTo>
                <a:lnTo>
                  <a:pt x="1391" y="811"/>
                </a:lnTo>
                <a:lnTo>
                  <a:pt x="1438" y="793"/>
                </a:lnTo>
                <a:lnTo>
                  <a:pt x="1484" y="777"/>
                </a:lnTo>
                <a:lnTo>
                  <a:pt x="1533" y="763"/>
                </a:lnTo>
                <a:lnTo>
                  <a:pt x="1582" y="752"/>
                </a:lnTo>
                <a:lnTo>
                  <a:pt x="1608" y="746"/>
                </a:lnTo>
                <a:lnTo>
                  <a:pt x="1632" y="742"/>
                </a:lnTo>
                <a:lnTo>
                  <a:pt x="1658" y="739"/>
                </a:lnTo>
                <a:lnTo>
                  <a:pt x="1683" y="736"/>
                </a:lnTo>
                <a:lnTo>
                  <a:pt x="1710" y="734"/>
                </a:lnTo>
                <a:lnTo>
                  <a:pt x="1736" y="733"/>
                </a:lnTo>
                <a:lnTo>
                  <a:pt x="1762" y="732"/>
                </a:lnTo>
                <a:lnTo>
                  <a:pt x="1788" y="730"/>
                </a:lnTo>
                <a:lnTo>
                  <a:pt x="1814" y="732"/>
                </a:lnTo>
                <a:lnTo>
                  <a:pt x="1841" y="733"/>
                </a:lnTo>
                <a:lnTo>
                  <a:pt x="1867" y="734"/>
                </a:lnTo>
                <a:lnTo>
                  <a:pt x="1893" y="736"/>
                </a:lnTo>
                <a:lnTo>
                  <a:pt x="1919" y="739"/>
                </a:lnTo>
                <a:lnTo>
                  <a:pt x="1944" y="742"/>
                </a:lnTo>
                <a:lnTo>
                  <a:pt x="1969" y="746"/>
                </a:lnTo>
                <a:lnTo>
                  <a:pt x="1994" y="752"/>
                </a:lnTo>
                <a:lnTo>
                  <a:pt x="2043" y="763"/>
                </a:lnTo>
                <a:lnTo>
                  <a:pt x="2092" y="777"/>
                </a:lnTo>
                <a:lnTo>
                  <a:pt x="2139" y="793"/>
                </a:lnTo>
                <a:lnTo>
                  <a:pt x="2186" y="811"/>
                </a:lnTo>
                <a:lnTo>
                  <a:pt x="2230" y="832"/>
                </a:lnTo>
                <a:lnTo>
                  <a:pt x="2275" y="854"/>
                </a:lnTo>
                <a:lnTo>
                  <a:pt x="2318" y="878"/>
                </a:lnTo>
                <a:lnTo>
                  <a:pt x="2359" y="905"/>
                </a:lnTo>
                <a:lnTo>
                  <a:pt x="2399" y="934"/>
                </a:lnTo>
                <a:lnTo>
                  <a:pt x="2438" y="964"/>
                </a:lnTo>
                <a:lnTo>
                  <a:pt x="2475" y="997"/>
                </a:lnTo>
                <a:lnTo>
                  <a:pt x="2510" y="1030"/>
                </a:lnTo>
                <a:lnTo>
                  <a:pt x="2544" y="1066"/>
                </a:lnTo>
                <a:lnTo>
                  <a:pt x="2576" y="1103"/>
                </a:lnTo>
                <a:lnTo>
                  <a:pt x="2606" y="1141"/>
                </a:lnTo>
                <a:lnTo>
                  <a:pt x="2635" y="1181"/>
                </a:lnTo>
                <a:lnTo>
                  <a:pt x="2661" y="1222"/>
                </a:lnTo>
                <a:lnTo>
                  <a:pt x="2686" y="1266"/>
                </a:lnTo>
                <a:lnTo>
                  <a:pt x="2708" y="1309"/>
                </a:lnTo>
                <a:lnTo>
                  <a:pt x="2729" y="1354"/>
                </a:lnTo>
                <a:lnTo>
                  <a:pt x="2748" y="1401"/>
                </a:lnTo>
                <a:lnTo>
                  <a:pt x="2764" y="1449"/>
                </a:lnTo>
                <a:lnTo>
                  <a:pt x="2778" y="1497"/>
                </a:lnTo>
                <a:lnTo>
                  <a:pt x="2788" y="1546"/>
                </a:lnTo>
                <a:lnTo>
                  <a:pt x="2793" y="1571"/>
                </a:lnTo>
                <a:lnTo>
                  <a:pt x="2798" y="1597"/>
                </a:lnTo>
                <a:lnTo>
                  <a:pt x="2801" y="1622"/>
                </a:lnTo>
                <a:lnTo>
                  <a:pt x="2804" y="1648"/>
                </a:lnTo>
                <a:lnTo>
                  <a:pt x="2806" y="1673"/>
                </a:lnTo>
                <a:lnTo>
                  <a:pt x="2808" y="1699"/>
                </a:lnTo>
                <a:lnTo>
                  <a:pt x="2809" y="1726"/>
                </a:lnTo>
                <a:lnTo>
                  <a:pt x="2809" y="1752"/>
                </a:lnTo>
                <a:lnTo>
                  <a:pt x="2809" y="1779"/>
                </a:lnTo>
                <a:lnTo>
                  <a:pt x="2808" y="1804"/>
                </a:lnTo>
                <a:lnTo>
                  <a:pt x="2806" y="1831"/>
                </a:lnTo>
                <a:lnTo>
                  <a:pt x="2804" y="1857"/>
                </a:lnTo>
                <a:lnTo>
                  <a:pt x="2801" y="1882"/>
                </a:lnTo>
                <a:lnTo>
                  <a:pt x="2798" y="1908"/>
                </a:lnTo>
                <a:lnTo>
                  <a:pt x="2793" y="1933"/>
                </a:lnTo>
                <a:lnTo>
                  <a:pt x="2788" y="1958"/>
                </a:lnTo>
                <a:lnTo>
                  <a:pt x="2778" y="2008"/>
                </a:lnTo>
                <a:lnTo>
                  <a:pt x="2764" y="2056"/>
                </a:lnTo>
                <a:lnTo>
                  <a:pt x="2748" y="2103"/>
                </a:lnTo>
                <a:lnTo>
                  <a:pt x="2729" y="2149"/>
                </a:lnTo>
                <a:lnTo>
                  <a:pt x="2708" y="2195"/>
                </a:lnTo>
                <a:lnTo>
                  <a:pt x="2686" y="2239"/>
                </a:lnTo>
                <a:lnTo>
                  <a:pt x="2661" y="2281"/>
                </a:lnTo>
                <a:lnTo>
                  <a:pt x="2635" y="2323"/>
                </a:lnTo>
                <a:lnTo>
                  <a:pt x="2606" y="2363"/>
                </a:lnTo>
                <a:lnTo>
                  <a:pt x="2576" y="2401"/>
                </a:lnTo>
                <a:lnTo>
                  <a:pt x="2544" y="2439"/>
                </a:lnTo>
                <a:lnTo>
                  <a:pt x="2510" y="2474"/>
                </a:lnTo>
                <a:lnTo>
                  <a:pt x="2488" y="2496"/>
                </a:lnTo>
                <a:lnTo>
                  <a:pt x="2465" y="2517"/>
                </a:lnTo>
                <a:lnTo>
                  <a:pt x="2440" y="2538"/>
                </a:lnTo>
                <a:lnTo>
                  <a:pt x="2416" y="2558"/>
                </a:lnTo>
                <a:lnTo>
                  <a:pt x="2390" y="2577"/>
                </a:lnTo>
                <a:lnTo>
                  <a:pt x="2365" y="2595"/>
                </a:lnTo>
                <a:lnTo>
                  <a:pt x="2338" y="2612"/>
                </a:lnTo>
                <a:lnTo>
                  <a:pt x="2311" y="2629"/>
                </a:lnTo>
                <a:close/>
                <a:moveTo>
                  <a:pt x="4969" y="2053"/>
                </a:moveTo>
                <a:lnTo>
                  <a:pt x="4437" y="1746"/>
                </a:lnTo>
                <a:lnTo>
                  <a:pt x="4437" y="2349"/>
                </a:lnTo>
                <a:lnTo>
                  <a:pt x="4473" y="2341"/>
                </a:lnTo>
                <a:lnTo>
                  <a:pt x="4509" y="2332"/>
                </a:lnTo>
                <a:lnTo>
                  <a:pt x="4544" y="2322"/>
                </a:lnTo>
                <a:lnTo>
                  <a:pt x="4579" y="2310"/>
                </a:lnTo>
                <a:lnTo>
                  <a:pt x="4613" y="2297"/>
                </a:lnTo>
                <a:lnTo>
                  <a:pt x="4647" y="2283"/>
                </a:lnTo>
                <a:lnTo>
                  <a:pt x="4680" y="2267"/>
                </a:lnTo>
                <a:lnTo>
                  <a:pt x="4712" y="2251"/>
                </a:lnTo>
                <a:lnTo>
                  <a:pt x="4744" y="2233"/>
                </a:lnTo>
                <a:lnTo>
                  <a:pt x="4775" y="2214"/>
                </a:lnTo>
                <a:lnTo>
                  <a:pt x="4805" y="2195"/>
                </a:lnTo>
                <a:lnTo>
                  <a:pt x="4835" y="2174"/>
                </a:lnTo>
                <a:lnTo>
                  <a:pt x="4862" y="2151"/>
                </a:lnTo>
                <a:lnTo>
                  <a:pt x="4890" y="2129"/>
                </a:lnTo>
                <a:lnTo>
                  <a:pt x="4917" y="2105"/>
                </a:lnTo>
                <a:lnTo>
                  <a:pt x="4943" y="2080"/>
                </a:lnTo>
                <a:lnTo>
                  <a:pt x="4969" y="2053"/>
                </a:lnTo>
                <a:close/>
                <a:moveTo>
                  <a:pt x="3870" y="1419"/>
                </a:moveTo>
                <a:lnTo>
                  <a:pt x="3314" y="1098"/>
                </a:lnTo>
                <a:lnTo>
                  <a:pt x="3304" y="1132"/>
                </a:lnTo>
                <a:lnTo>
                  <a:pt x="3296" y="1167"/>
                </a:lnTo>
                <a:lnTo>
                  <a:pt x="3288" y="1203"/>
                </a:lnTo>
                <a:lnTo>
                  <a:pt x="3282" y="1239"/>
                </a:lnTo>
                <a:lnTo>
                  <a:pt x="3277" y="1275"/>
                </a:lnTo>
                <a:lnTo>
                  <a:pt x="3273" y="1312"/>
                </a:lnTo>
                <a:lnTo>
                  <a:pt x="3271" y="1349"/>
                </a:lnTo>
                <a:lnTo>
                  <a:pt x="3270" y="1387"/>
                </a:lnTo>
                <a:lnTo>
                  <a:pt x="3271" y="1432"/>
                </a:lnTo>
                <a:lnTo>
                  <a:pt x="3275" y="1477"/>
                </a:lnTo>
                <a:lnTo>
                  <a:pt x="3280" y="1520"/>
                </a:lnTo>
                <a:lnTo>
                  <a:pt x="3286" y="1564"/>
                </a:lnTo>
                <a:lnTo>
                  <a:pt x="3295" y="1606"/>
                </a:lnTo>
                <a:lnTo>
                  <a:pt x="3305" y="1648"/>
                </a:lnTo>
                <a:lnTo>
                  <a:pt x="3318" y="1689"/>
                </a:lnTo>
                <a:lnTo>
                  <a:pt x="3332" y="1730"/>
                </a:lnTo>
                <a:lnTo>
                  <a:pt x="3870" y="1419"/>
                </a:lnTo>
                <a:close/>
                <a:moveTo>
                  <a:pt x="3493" y="766"/>
                </a:moveTo>
                <a:lnTo>
                  <a:pt x="4060" y="1092"/>
                </a:lnTo>
                <a:lnTo>
                  <a:pt x="4060" y="426"/>
                </a:lnTo>
                <a:lnTo>
                  <a:pt x="4024" y="433"/>
                </a:lnTo>
                <a:lnTo>
                  <a:pt x="3988" y="443"/>
                </a:lnTo>
                <a:lnTo>
                  <a:pt x="3952" y="454"/>
                </a:lnTo>
                <a:lnTo>
                  <a:pt x="3918" y="465"/>
                </a:lnTo>
                <a:lnTo>
                  <a:pt x="3884" y="478"/>
                </a:lnTo>
                <a:lnTo>
                  <a:pt x="3850" y="492"/>
                </a:lnTo>
                <a:lnTo>
                  <a:pt x="3818" y="507"/>
                </a:lnTo>
                <a:lnTo>
                  <a:pt x="3786" y="524"/>
                </a:lnTo>
                <a:lnTo>
                  <a:pt x="3754" y="542"/>
                </a:lnTo>
                <a:lnTo>
                  <a:pt x="3725" y="560"/>
                </a:lnTo>
                <a:lnTo>
                  <a:pt x="3695" y="580"/>
                </a:lnTo>
                <a:lnTo>
                  <a:pt x="3665" y="601"/>
                </a:lnTo>
                <a:lnTo>
                  <a:pt x="3637" y="623"/>
                </a:lnTo>
                <a:lnTo>
                  <a:pt x="3610" y="645"/>
                </a:lnTo>
                <a:lnTo>
                  <a:pt x="3583" y="670"/>
                </a:lnTo>
                <a:lnTo>
                  <a:pt x="3558" y="694"/>
                </a:lnTo>
                <a:lnTo>
                  <a:pt x="3525" y="729"/>
                </a:lnTo>
                <a:lnTo>
                  <a:pt x="3493" y="766"/>
                </a:lnTo>
                <a:close/>
                <a:moveTo>
                  <a:pt x="4625" y="1419"/>
                </a:moveTo>
                <a:lnTo>
                  <a:pt x="5168" y="1732"/>
                </a:lnTo>
                <a:lnTo>
                  <a:pt x="5182" y="1692"/>
                </a:lnTo>
                <a:lnTo>
                  <a:pt x="5194" y="1650"/>
                </a:lnTo>
                <a:lnTo>
                  <a:pt x="5205" y="1607"/>
                </a:lnTo>
                <a:lnTo>
                  <a:pt x="5214" y="1565"/>
                </a:lnTo>
                <a:lnTo>
                  <a:pt x="5221" y="1521"/>
                </a:lnTo>
                <a:lnTo>
                  <a:pt x="5225" y="1477"/>
                </a:lnTo>
                <a:lnTo>
                  <a:pt x="5228" y="1432"/>
                </a:lnTo>
                <a:lnTo>
                  <a:pt x="5230" y="1387"/>
                </a:lnTo>
                <a:lnTo>
                  <a:pt x="5230" y="1349"/>
                </a:lnTo>
                <a:lnTo>
                  <a:pt x="5227" y="1312"/>
                </a:lnTo>
                <a:lnTo>
                  <a:pt x="5223" y="1274"/>
                </a:lnTo>
                <a:lnTo>
                  <a:pt x="5219" y="1238"/>
                </a:lnTo>
                <a:lnTo>
                  <a:pt x="5212" y="1201"/>
                </a:lnTo>
                <a:lnTo>
                  <a:pt x="5205" y="1166"/>
                </a:lnTo>
                <a:lnTo>
                  <a:pt x="5195" y="1131"/>
                </a:lnTo>
                <a:lnTo>
                  <a:pt x="5186" y="1096"/>
                </a:lnTo>
                <a:lnTo>
                  <a:pt x="4625" y="1419"/>
                </a:lnTo>
                <a:close/>
                <a:moveTo>
                  <a:pt x="4060" y="1746"/>
                </a:moveTo>
                <a:lnTo>
                  <a:pt x="3530" y="2051"/>
                </a:lnTo>
                <a:lnTo>
                  <a:pt x="3558" y="2080"/>
                </a:lnTo>
                <a:lnTo>
                  <a:pt x="3583" y="2105"/>
                </a:lnTo>
                <a:lnTo>
                  <a:pt x="3610" y="2128"/>
                </a:lnTo>
                <a:lnTo>
                  <a:pt x="3637" y="2151"/>
                </a:lnTo>
                <a:lnTo>
                  <a:pt x="3665" y="2173"/>
                </a:lnTo>
                <a:lnTo>
                  <a:pt x="3695" y="2194"/>
                </a:lnTo>
                <a:lnTo>
                  <a:pt x="3725" y="2214"/>
                </a:lnTo>
                <a:lnTo>
                  <a:pt x="3754" y="2232"/>
                </a:lnTo>
                <a:lnTo>
                  <a:pt x="3786" y="2250"/>
                </a:lnTo>
                <a:lnTo>
                  <a:pt x="3818" y="2266"/>
                </a:lnTo>
                <a:lnTo>
                  <a:pt x="3850" y="2282"/>
                </a:lnTo>
                <a:lnTo>
                  <a:pt x="3884" y="2296"/>
                </a:lnTo>
                <a:lnTo>
                  <a:pt x="3918" y="2309"/>
                </a:lnTo>
                <a:lnTo>
                  <a:pt x="3952" y="2321"/>
                </a:lnTo>
                <a:lnTo>
                  <a:pt x="3988" y="2331"/>
                </a:lnTo>
                <a:lnTo>
                  <a:pt x="4024" y="2341"/>
                </a:lnTo>
                <a:lnTo>
                  <a:pt x="4060" y="2348"/>
                </a:lnTo>
                <a:lnTo>
                  <a:pt x="4060" y="1746"/>
                </a:lnTo>
                <a:close/>
                <a:moveTo>
                  <a:pt x="4437" y="1092"/>
                </a:moveTo>
                <a:lnTo>
                  <a:pt x="5006" y="763"/>
                </a:lnTo>
                <a:lnTo>
                  <a:pt x="4975" y="728"/>
                </a:lnTo>
                <a:lnTo>
                  <a:pt x="4943" y="694"/>
                </a:lnTo>
                <a:lnTo>
                  <a:pt x="4917" y="669"/>
                </a:lnTo>
                <a:lnTo>
                  <a:pt x="4890" y="645"/>
                </a:lnTo>
                <a:lnTo>
                  <a:pt x="4862" y="622"/>
                </a:lnTo>
                <a:lnTo>
                  <a:pt x="4835" y="601"/>
                </a:lnTo>
                <a:lnTo>
                  <a:pt x="4805" y="579"/>
                </a:lnTo>
                <a:lnTo>
                  <a:pt x="4775" y="559"/>
                </a:lnTo>
                <a:lnTo>
                  <a:pt x="4744" y="541"/>
                </a:lnTo>
                <a:lnTo>
                  <a:pt x="4712" y="523"/>
                </a:lnTo>
                <a:lnTo>
                  <a:pt x="4680" y="506"/>
                </a:lnTo>
                <a:lnTo>
                  <a:pt x="4647" y="491"/>
                </a:lnTo>
                <a:lnTo>
                  <a:pt x="4613" y="477"/>
                </a:lnTo>
                <a:lnTo>
                  <a:pt x="4579" y="463"/>
                </a:lnTo>
                <a:lnTo>
                  <a:pt x="4544" y="453"/>
                </a:lnTo>
                <a:lnTo>
                  <a:pt x="4509" y="442"/>
                </a:lnTo>
                <a:lnTo>
                  <a:pt x="4473" y="432"/>
                </a:lnTo>
                <a:lnTo>
                  <a:pt x="4437" y="425"/>
                </a:lnTo>
                <a:lnTo>
                  <a:pt x="4437" y="1092"/>
                </a:lnTo>
                <a:close/>
                <a:moveTo>
                  <a:pt x="2318" y="2243"/>
                </a:moveTo>
                <a:lnTo>
                  <a:pt x="1925" y="2016"/>
                </a:lnTo>
                <a:lnTo>
                  <a:pt x="1925" y="2461"/>
                </a:lnTo>
                <a:lnTo>
                  <a:pt x="1953" y="2455"/>
                </a:lnTo>
                <a:lnTo>
                  <a:pt x="1979" y="2448"/>
                </a:lnTo>
                <a:lnTo>
                  <a:pt x="2005" y="2441"/>
                </a:lnTo>
                <a:lnTo>
                  <a:pt x="2030" y="2432"/>
                </a:lnTo>
                <a:lnTo>
                  <a:pt x="2056" y="2423"/>
                </a:lnTo>
                <a:lnTo>
                  <a:pt x="2080" y="2412"/>
                </a:lnTo>
                <a:lnTo>
                  <a:pt x="2105" y="2400"/>
                </a:lnTo>
                <a:lnTo>
                  <a:pt x="2128" y="2389"/>
                </a:lnTo>
                <a:lnTo>
                  <a:pt x="2152" y="2376"/>
                </a:lnTo>
                <a:lnTo>
                  <a:pt x="2175" y="2362"/>
                </a:lnTo>
                <a:lnTo>
                  <a:pt x="2196" y="2347"/>
                </a:lnTo>
                <a:lnTo>
                  <a:pt x="2219" y="2331"/>
                </a:lnTo>
                <a:lnTo>
                  <a:pt x="2239" y="2315"/>
                </a:lnTo>
                <a:lnTo>
                  <a:pt x="2260" y="2298"/>
                </a:lnTo>
                <a:lnTo>
                  <a:pt x="2279" y="2281"/>
                </a:lnTo>
                <a:lnTo>
                  <a:pt x="2299" y="2262"/>
                </a:lnTo>
                <a:lnTo>
                  <a:pt x="2318" y="2243"/>
                </a:lnTo>
                <a:close/>
                <a:moveTo>
                  <a:pt x="1509" y="1776"/>
                </a:moveTo>
                <a:lnTo>
                  <a:pt x="1098" y="1539"/>
                </a:lnTo>
                <a:lnTo>
                  <a:pt x="1092" y="1565"/>
                </a:lnTo>
                <a:lnTo>
                  <a:pt x="1084" y="1590"/>
                </a:lnTo>
                <a:lnTo>
                  <a:pt x="1079" y="1616"/>
                </a:lnTo>
                <a:lnTo>
                  <a:pt x="1075" y="1643"/>
                </a:lnTo>
                <a:lnTo>
                  <a:pt x="1072" y="1670"/>
                </a:lnTo>
                <a:lnTo>
                  <a:pt x="1068" y="1697"/>
                </a:lnTo>
                <a:lnTo>
                  <a:pt x="1067" y="1725"/>
                </a:lnTo>
                <a:lnTo>
                  <a:pt x="1066" y="1752"/>
                </a:lnTo>
                <a:lnTo>
                  <a:pt x="1067" y="1785"/>
                </a:lnTo>
                <a:lnTo>
                  <a:pt x="1069" y="1818"/>
                </a:lnTo>
                <a:lnTo>
                  <a:pt x="1074" y="1850"/>
                </a:lnTo>
                <a:lnTo>
                  <a:pt x="1078" y="1882"/>
                </a:lnTo>
                <a:lnTo>
                  <a:pt x="1084" y="1914"/>
                </a:lnTo>
                <a:lnTo>
                  <a:pt x="1093" y="1945"/>
                </a:lnTo>
                <a:lnTo>
                  <a:pt x="1101" y="1975"/>
                </a:lnTo>
                <a:lnTo>
                  <a:pt x="1112" y="2004"/>
                </a:lnTo>
                <a:lnTo>
                  <a:pt x="1509" y="1776"/>
                </a:lnTo>
                <a:close/>
                <a:moveTo>
                  <a:pt x="1230" y="1295"/>
                </a:moveTo>
                <a:lnTo>
                  <a:pt x="1647" y="1535"/>
                </a:lnTo>
                <a:lnTo>
                  <a:pt x="1647" y="1044"/>
                </a:lnTo>
                <a:lnTo>
                  <a:pt x="1621" y="1050"/>
                </a:lnTo>
                <a:lnTo>
                  <a:pt x="1595" y="1056"/>
                </a:lnTo>
                <a:lnTo>
                  <a:pt x="1569" y="1065"/>
                </a:lnTo>
                <a:lnTo>
                  <a:pt x="1544" y="1073"/>
                </a:lnTo>
                <a:lnTo>
                  <a:pt x="1519" y="1083"/>
                </a:lnTo>
                <a:lnTo>
                  <a:pt x="1494" y="1092"/>
                </a:lnTo>
                <a:lnTo>
                  <a:pt x="1470" y="1104"/>
                </a:lnTo>
                <a:lnTo>
                  <a:pt x="1446" y="1116"/>
                </a:lnTo>
                <a:lnTo>
                  <a:pt x="1424" y="1130"/>
                </a:lnTo>
                <a:lnTo>
                  <a:pt x="1400" y="1143"/>
                </a:lnTo>
                <a:lnTo>
                  <a:pt x="1379" y="1157"/>
                </a:lnTo>
                <a:lnTo>
                  <a:pt x="1358" y="1173"/>
                </a:lnTo>
                <a:lnTo>
                  <a:pt x="1337" y="1189"/>
                </a:lnTo>
                <a:lnTo>
                  <a:pt x="1316" y="1206"/>
                </a:lnTo>
                <a:lnTo>
                  <a:pt x="1297" y="1223"/>
                </a:lnTo>
                <a:lnTo>
                  <a:pt x="1278" y="1241"/>
                </a:lnTo>
                <a:lnTo>
                  <a:pt x="1254" y="1267"/>
                </a:lnTo>
                <a:lnTo>
                  <a:pt x="1230" y="1295"/>
                </a:lnTo>
                <a:close/>
                <a:moveTo>
                  <a:pt x="2064" y="1776"/>
                </a:moveTo>
                <a:lnTo>
                  <a:pt x="2464" y="2007"/>
                </a:lnTo>
                <a:lnTo>
                  <a:pt x="2474" y="1977"/>
                </a:lnTo>
                <a:lnTo>
                  <a:pt x="2484" y="1946"/>
                </a:lnTo>
                <a:lnTo>
                  <a:pt x="2491" y="1915"/>
                </a:lnTo>
                <a:lnTo>
                  <a:pt x="2498" y="1883"/>
                </a:lnTo>
                <a:lnTo>
                  <a:pt x="2503" y="1851"/>
                </a:lnTo>
                <a:lnTo>
                  <a:pt x="2507" y="1818"/>
                </a:lnTo>
                <a:lnTo>
                  <a:pt x="2509" y="1785"/>
                </a:lnTo>
                <a:lnTo>
                  <a:pt x="2510" y="1752"/>
                </a:lnTo>
                <a:lnTo>
                  <a:pt x="2509" y="1725"/>
                </a:lnTo>
                <a:lnTo>
                  <a:pt x="2508" y="1697"/>
                </a:lnTo>
                <a:lnTo>
                  <a:pt x="2505" y="1669"/>
                </a:lnTo>
                <a:lnTo>
                  <a:pt x="2502" y="1642"/>
                </a:lnTo>
                <a:lnTo>
                  <a:pt x="2497" y="1615"/>
                </a:lnTo>
                <a:lnTo>
                  <a:pt x="2491" y="1589"/>
                </a:lnTo>
                <a:lnTo>
                  <a:pt x="2485" y="1563"/>
                </a:lnTo>
                <a:lnTo>
                  <a:pt x="2477" y="1537"/>
                </a:lnTo>
                <a:lnTo>
                  <a:pt x="2064" y="1776"/>
                </a:lnTo>
                <a:close/>
                <a:moveTo>
                  <a:pt x="1647" y="2016"/>
                </a:moveTo>
                <a:lnTo>
                  <a:pt x="1258" y="2242"/>
                </a:lnTo>
                <a:lnTo>
                  <a:pt x="1278" y="2262"/>
                </a:lnTo>
                <a:lnTo>
                  <a:pt x="1297" y="2280"/>
                </a:lnTo>
                <a:lnTo>
                  <a:pt x="1316" y="2298"/>
                </a:lnTo>
                <a:lnTo>
                  <a:pt x="1337" y="2315"/>
                </a:lnTo>
                <a:lnTo>
                  <a:pt x="1358" y="2331"/>
                </a:lnTo>
                <a:lnTo>
                  <a:pt x="1379" y="2346"/>
                </a:lnTo>
                <a:lnTo>
                  <a:pt x="1400" y="2361"/>
                </a:lnTo>
                <a:lnTo>
                  <a:pt x="1424" y="2375"/>
                </a:lnTo>
                <a:lnTo>
                  <a:pt x="1446" y="2388"/>
                </a:lnTo>
                <a:lnTo>
                  <a:pt x="1470" y="2400"/>
                </a:lnTo>
                <a:lnTo>
                  <a:pt x="1494" y="2411"/>
                </a:lnTo>
                <a:lnTo>
                  <a:pt x="1519" y="2422"/>
                </a:lnTo>
                <a:lnTo>
                  <a:pt x="1544" y="2431"/>
                </a:lnTo>
                <a:lnTo>
                  <a:pt x="1569" y="2440"/>
                </a:lnTo>
                <a:lnTo>
                  <a:pt x="1595" y="2447"/>
                </a:lnTo>
                <a:lnTo>
                  <a:pt x="1621" y="2455"/>
                </a:lnTo>
                <a:lnTo>
                  <a:pt x="1647" y="2460"/>
                </a:lnTo>
                <a:lnTo>
                  <a:pt x="1647" y="2016"/>
                </a:lnTo>
                <a:close/>
                <a:moveTo>
                  <a:pt x="1925" y="1535"/>
                </a:moveTo>
                <a:lnTo>
                  <a:pt x="2345" y="1292"/>
                </a:lnTo>
                <a:lnTo>
                  <a:pt x="2322" y="1267"/>
                </a:lnTo>
                <a:lnTo>
                  <a:pt x="2299" y="1241"/>
                </a:lnTo>
                <a:lnTo>
                  <a:pt x="2279" y="1223"/>
                </a:lnTo>
                <a:lnTo>
                  <a:pt x="2260" y="1205"/>
                </a:lnTo>
                <a:lnTo>
                  <a:pt x="2239" y="1189"/>
                </a:lnTo>
                <a:lnTo>
                  <a:pt x="2219" y="1172"/>
                </a:lnTo>
                <a:lnTo>
                  <a:pt x="2196" y="1157"/>
                </a:lnTo>
                <a:lnTo>
                  <a:pt x="2175" y="1142"/>
                </a:lnTo>
                <a:lnTo>
                  <a:pt x="2152" y="1129"/>
                </a:lnTo>
                <a:lnTo>
                  <a:pt x="2128" y="1116"/>
                </a:lnTo>
                <a:lnTo>
                  <a:pt x="2105" y="1103"/>
                </a:lnTo>
                <a:lnTo>
                  <a:pt x="2080" y="1092"/>
                </a:lnTo>
                <a:lnTo>
                  <a:pt x="2056" y="1082"/>
                </a:lnTo>
                <a:lnTo>
                  <a:pt x="2030" y="1072"/>
                </a:lnTo>
                <a:lnTo>
                  <a:pt x="2005" y="1064"/>
                </a:lnTo>
                <a:lnTo>
                  <a:pt x="1979" y="1056"/>
                </a:lnTo>
                <a:lnTo>
                  <a:pt x="1953" y="1049"/>
                </a:lnTo>
                <a:lnTo>
                  <a:pt x="1925" y="1043"/>
                </a:lnTo>
                <a:lnTo>
                  <a:pt x="1925" y="1535"/>
                </a:lnTo>
                <a:close/>
              </a:path>
            </a:pathLst>
          </a:custGeom>
          <a:solidFill>
            <a:srgbClr val="55463D">
              <a:alpha val="70000"/>
            </a:srgbClr>
          </a:solidFill>
          <a:ln>
            <a:noFill/>
          </a:ln>
          <a:extLst>
            <a:ext uri="{91240B29-F687-4F45-9708-019B960494DF}">
              <a14:hiddenLine xmlns:a14="http://schemas.microsoft.com/office/drawing/2010/main" w="9525">
                <a:solidFill>
                  <a:srgbClr val="000000"/>
                </a:solidFill>
                <a:round/>
              </a14:hiddenLine>
            </a:ext>
          </a:extLst>
        </p:spPr>
        <p:txBody>
          <a:bodyPr tIns="720000" anchor="ctr"/>
          <a:lstStyle>
            <a:defPPr>
              <a:defRPr lang="zh-CN"/>
            </a:defPPr>
            <a:lvl1pPr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宋体" panose="02010600030101010101" pitchFamily="2" charset="-122"/>
                <a:cs typeface="+mn-cs"/>
              </a:defRPr>
            </a:lvl9pPr>
          </a:lstStyle>
          <a:p>
            <a:endParaRPr lang="zh-CN" altLang="en-US"/>
          </a:p>
        </p:txBody>
      </p:sp>
      <p:sp>
        <p:nvSpPr>
          <p:cNvPr id="398" name="微软"/>
          <p:cNvSpPr/>
          <p:nvPr/>
        </p:nvSpPr>
        <p:spPr>
          <a:xfrm>
            <a:off x="7138035" y="4355465"/>
            <a:ext cx="556260" cy="439420"/>
          </a:xfrm>
          <a:custGeom>
            <a:avLst/>
            <a:gdLst>
              <a:gd name="connsiteX0" fmla="*/ 876522 w 1879600"/>
              <a:gd name="connsiteY0" fmla="*/ 1026915 h 1901723"/>
              <a:gd name="connsiteX1" fmla="*/ 1879600 w 1879600"/>
              <a:gd name="connsiteY1" fmla="*/ 1035310 h 1901723"/>
              <a:gd name="connsiteX2" fmla="*/ 1879600 w 1879600"/>
              <a:gd name="connsiteY2" fmla="*/ 1901723 h 1901723"/>
              <a:gd name="connsiteX3" fmla="*/ 876522 w 1879600"/>
              <a:gd name="connsiteY3" fmla="*/ 1775813 h 1901723"/>
              <a:gd name="connsiteX4" fmla="*/ 0 w 1879600"/>
              <a:gd name="connsiteY4" fmla="*/ 1014080 h 1901723"/>
              <a:gd name="connsiteX5" fmla="*/ 717549 w 1879600"/>
              <a:gd name="connsiteY5" fmla="*/ 1026818 h 1901723"/>
              <a:gd name="connsiteX6" fmla="*/ 717549 w 1879600"/>
              <a:gd name="connsiteY6" fmla="*/ 1753167 h 1901723"/>
              <a:gd name="connsiteX7" fmla="*/ 0 w 1879600"/>
              <a:gd name="connsiteY7" fmla="*/ 1642117 h 1901723"/>
              <a:gd name="connsiteX8" fmla="*/ 717549 w 1879600"/>
              <a:gd name="connsiteY8" fmla="*/ 159389 h 1901723"/>
              <a:gd name="connsiteX9" fmla="*/ 717549 w 1879600"/>
              <a:gd name="connsiteY9" fmla="*/ 883871 h 1901723"/>
              <a:gd name="connsiteX10" fmla="*/ 0 w 1879600"/>
              <a:gd name="connsiteY10" fmla="*/ 908194 h 1901723"/>
              <a:gd name="connsiteX11" fmla="*/ 0 w 1879600"/>
              <a:gd name="connsiteY11" fmla="*/ 256684 h 1901723"/>
              <a:gd name="connsiteX12" fmla="*/ 1879600 w 1879600"/>
              <a:gd name="connsiteY12" fmla="*/ 0 h 1901723"/>
              <a:gd name="connsiteX13" fmla="*/ 1879600 w 1879600"/>
              <a:gd name="connsiteY13" fmla="*/ 872112 h 1901723"/>
              <a:gd name="connsiteX14" fmla="*/ 879497 w 1879600"/>
              <a:gd name="connsiteY14" fmla="*/ 880660 h 1901723"/>
              <a:gd name="connsiteX15" fmla="*/ 876522 w 1879600"/>
              <a:gd name="connsiteY15" fmla="*/ 626314 h 1901723"/>
              <a:gd name="connsiteX16" fmla="*/ 876522 w 1879600"/>
              <a:gd name="connsiteY16" fmla="*/ 144511 h 1901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879600" h="1901723">
                <a:moveTo>
                  <a:pt x="876522" y="1026915"/>
                </a:moveTo>
                <a:lnTo>
                  <a:pt x="1879600" y="1035310"/>
                </a:lnTo>
                <a:lnTo>
                  <a:pt x="1879600" y="1901723"/>
                </a:lnTo>
                <a:lnTo>
                  <a:pt x="876522" y="1775813"/>
                </a:lnTo>
                <a:close/>
                <a:moveTo>
                  <a:pt x="0" y="1014080"/>
                </a:moveTo>
                <a:lnTo>
                  <a:pt x="717549" y="1026818"/>
                </a:lnTo>
                <a:lnTo>
                  <a:pt x="717549" y="1753167"/>
                </a:lnTo>
                <a:lnTo>
                  <a:pt x="0" y="1642117"/>
                </a:lnTo>
                <a:close/>
                <a:moveTo>
                  <a:pt x="717549" y="159389"/>
                </a:moveTo>
                <a:lnTo>
                  <a:pt x="717549" y="883871"/>
                </a:lnTo>
                <a:lnTo>
                  <a:pt x="0" y="908194"/>
                </a:lnTo>
                <a:lnTo>
                  <a:pt x="0" y="256684"/>
                </a:lnTo>
                <a:close/>
                <a:moveTo>
                  <a:pt x="1879600" y="0"/>
                </a:moveTo>
                <a:lnTo>
                  <a:pt x="1879600" y="872112"/>
                </a:lnTo>
                <a:lnTo>
                  <a:pt x="879497" y="880660"/>
                </a:lnTo>
                <a:lnTo>
                  <a:pt x="876522" y="626314"/>
                </a:lnTo>
                <a:lnTo>
                  <a:pt x="876522" y="144511"/>
                </a:lnTo>
                <a:close/>
              </a:path>
            </a:pathLst>
          </a:custGeom>
          <a:solidFill>
            <a:srgbClr val="55463D">
              <a:alpha val="70000"/>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352" name="信号"/>
          <p:cNvSpPr/>
          <p:nvPr/>
        </p:nvSpPr>
        <p:spPr>
          <a:xfrm>
            <a:off x="9742170" y="4355465"/>
            <a:ext cx="577215" cy="439420"/>
          </a:xfrm>
          <a:custGeom>
            <a:avLst/>
            <a:gdLst/>
            <a:ahLst/>
            <a:cxnLst/>
            <a:rect l="l" t="t" r="r" b="b"/>
            <a:pathLst>
              <a:path w="1366582" h="1042046">
                <a:moveTo>
                  <a:pt x="37022" y="792087"/>
                </a:moveTo>
                <a:lnTo>
                  <a:pt x="185104" y="792087"/>
                </a:lnTo>
                <a:cubicBezTo>
                  <a:pt x="205551" y="792087"/>
                  <a:pt x="222126" y="808662"/>
                  <a:pt x="222126" y="829109"/>
                </a:cubicBezTo>
                <a:lnTo>
                  <a:pt x="222126" y="1005022"/>
                </a:lnTo>
                <a:cubicBezTo>
                  <a:pt x="222126" y="1025469"/>
                  <a:pt x="205551" y="1042044"/>
                  <a:pt x="185104" y="1042044"/>
                </a:cubicBezTo>
                <a:lnTo>
                  <a:pt x="37022" y="1042044"/>
                </a:lnTo>
                <a:cubicBezTo>
                  <a:pt x="16575" y="1042044"/>
                  <a:pt x="0" y="1025469"/>
                  <a:pt x="0" y="1005022"/>
                </a:cubicBezTo>
                <a:lnTo>
                  <a:pt x="0" y="829109"/>
                </a:lnTo>
                <a:cubicBezTo>
                  <a:pt x="0" y="808662"/>
                  <a:pt x="16575" y="792087"/>
                  <a:pt x="37022" y="792087"/>
                </a:cubicBezTo>
                <a:close/>
                <a:moveTo>
                  <a:pt x="308442" y="614561"/>
                </a:moveTo>
                <a:lnTo>
                  <a:pt x="456524" y="614561"/>
                </a:lnTo>
                <a:cubicBezTo>
                  <a:pt x="476971" y="614561"/>
                  <a:pt x="493546" y="631136"/>
                  <a:pt x="493546" y="651583"/>
                </a:cubicBezTo>
                <a:lnTo>
                  <a:pt x="493546" y="1005023"/>
                </a:lnTo>
                <a:cubicBezTo>
                  <a:pt x="493546" y="1025470"/>
                  <a:pt x="476971" y="1042045"/>
                  <a:pt x="456524" y="1042045"/>
                </a:cubicBezTo>
                <a:lnTo>
                  <a:pt x="308442" y="1042045"/>
                </a:lnTo>
                <a:cubicBezTo>
                  <a:pt x="287995" y="1042045"/>
                  <a:pt x="271420" y="1025470"/>
                  <a:pt x="271420" y="1005023"/>
                </a:cubicBezTo>
                <a:lnTo>
                  <a:pt x="271420" y="651583"/>
                </a:lnTo>
                <a:cubicBezTo>
                  <a:pt x="271420" y="631136"/>
                  <a:pt x="287995" y="614561"/>
                  <a:pt x="308442" y="614561"/>
                </a:cubicBezTo>
                <a:close/>
                <a:moveTo>
                  <a:pt x="583127" y="432047"/>
                </a:moveTo>
                <a:lnTo>
                  <a:pt x="744271" y="432047"/>
                </a:lnTo>
                <a:cubicBezTo>
                  <a:pt x="766521" y="432047"/>
                  <a:pt x="784558" y="450084"/>
                  <a:pt x="784558" y="472334"/>
                </a:cubicBezTo>
                <a:lnTo>
                  <a:pt x="784558" y="1001758"/>
                </a:lnTo>
                <a:cubicBezTo>
                  <a:pt x="784558" y="1024008"/>
                  <a:pt x="766521" y="1042045"/>
                  <a:pt x="744271" y="1042045"/>
                </a:cubicBezTo>
                <a:lnTo>
                  <a:pt x="583127" y="1042045"/>
                </a:lnTo>
                <a:cubicBezTo>
                  <a:pt x="560877" y="1042045"/>
                  <a:pt x="542840" y="1024008"/>
                  <a:pt x="542840" y="1001758"/>
                </a:cubicBezTo>
                <a:lnTo>
                  <a:pt x="542840" y="472334"/>
                </a:lnTo>
                <a:cubicBezTo>
                  <a:pt x="542840" y="450084"/>
                  <a:pt x="560877" y="432047"/>
                  <a:pt x="583127" y="432047"/>
                </a:cubicBezTo>
                <a:close/>
                <a:moveTo>
                  <a:pt x="874139" y="210194"/>
                </a:moveTo>
                <a:lnTo>
                  <a:pt x="1035283" y="210194"/>
                </a:lnTo>
                <a:cubicBezTo>
                  <a:pt x="1057533" y="210194"/>
                  <a:pt x="1075570" y="228231"/>
                  <a:pt x="1075570" y="250481"/>
                </a:cubicBezTo>
                <a:lnTo>
                  <a:pt x="1075570" y="1001758"/>
                </a:lnTo>
                <a:cubicBezTo>
                  <a:pt x="1075570" y="1024008"/>
                  <a:pt x="1057533" y="1042045"/>
                  <a:pt x="1035283" y="1042045"/>
                </a:cubicBezTo>
                <a:lnTo>
                  <a:pt x="874139" y="1042045"/>
                </a:lnTo>
                <a:cubicBezTo>
                  <a:pt x="851889" y="1042045"/>
                  <a:pt x="833852" y="1024008"/>
                  <a:pt x="833852" y="1001758"/>
                </a:cubicBezTo>
                <a:lnTo>
                  <a:pt x="833852" y="250481"/>
                </a:lnTo>
                <a:cubicBezTo>
                  <a:pt x="833852" y="228231"/>
                  <a:pt x="851889" y="210194"/>
                  <a:pt x="874139" y="210194"/>
                </a:cubicBezTo>
                <a:close/>
                <a:moveTo>
                  <a:pt x="1165151" y="0"/>
                </a:moveTo>
                <a:lnTo>
                  <a:pt x="1326295" y="0"/>
                </a:lnTo>
                <a:cubicBezTo>
                  <a:pt x="1348545" y="0"/>
                  <a:pt x="1366582" y="18037"/>
                  <a:pt x="1366582" y="40287"/>
                </a:cubicBezTo>
                <a:lnTo>
                  <a:pt x="1366582" y="1001759"/>
                </a:lnTo>
                <a:cubicBezTo>
                  <a:pt x="1366582" y="1024009"/>
                  <a:pt x="1348545" y="1042046"/>
                  <a:pt x="1326295" y="1042046"/>
                </a:cubicBezTo>
                <a:lnTo>
                  <a:pt x="1165151" y="1042046"/>
                </a:lnTo>
                <a:cubicBezTo>
                  <a:pt x="1142901" y="1042046"/>
                  <a:pt x="1124864" y="1024009"/>
                  <a:pt x="1124864" y="1001759"/>
                </a:cubicBezTo>
                <a:lnTo>
                  <a:pt x="1124864" y="40287"/>
                </a:lnTo>
                <a:cubicBezTo>
                  <a:pt x="1124864" y="18037"/>
                  <a:pt x="1142901" y="0"/>
                  <a:pt x="1165151" y="0"/>
                </a:cubicBezTo>
                <a:close/>
              </a:path>
            </a:pathLst>
          </a:custGeom>
          <a:solidFill>
            <a:srgbClr val="55463D">
              <a:alpha val="70000"/>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pic>
        <p:nvPicPr>
          <p:cNvPr id="49" name="图片 48" descr="https://gss2.bdstatic.com/9fo3dSag_xI4khGkpoWK1HF6hhy/baike/c0%3Dbaike80%2C5%2C5%2C80%2C26/sign=66a90cd31d950a7b613846966bb809bc/e61190ef76c6a7efe4baffc3fdfaaf51f2de66b2.jpg"/>
          <p:cNvPicPr/>
          <p:nvPr/>
        </p:nvPicPr>
        <p:blipFill>
          <a:blip r:embed="rId4">
            <a:extLst>
              <a:ext uri="{28A0092B-C50C-407E-A947-70E740481C1C}">
                <a14:useLocalDpi xmlns:a14="http://schemas.microsoft.com/office/drawing/2010/main" val="0"/>
              </a:ext>
            </a:extLst>
          </a:blip>
          <a:srcRect/>
          <a:stretch>
            <a:fillRect/>
          </a:stretch>
        </p:blipFill>
        <p:spPr bwMode="auto">
          <a:xfrm>
            <a:off x="1714353" y="1821180"/>
            <a:ext cx="6122328" cy="1747158"/>
          </a:xfrm>
          <a:prstGeom prst="rect">
            <a:avLst/>
          </a:prstGeom>
          <a:noFill/>
          <a:ln>
            <a:noFill/>
          </a:ln>
        </p:spPr>
      </p:pic>
    </p:spTree>
    <p:extLst>
      <p:ext uri="{BB962C8B-B14F-4D97-AF65-F5344CB8AC3E}">
        <p14:creationId xmlns:p14="http://schemas.microsoft.com/office/powerpoint/2010/main" val="36950468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500"/>
                                        <p:tgtEl>
                                          <p:spTgt spid="24"/>
                                        </p:tgtEl>
                                      </p:cBhvr>
                                    </p:animEffect>
                                  </p:childTnLst>
                                </p:cTn>
                              </p:par>
                            </p:childTnLst>
                          </p:cTn>
                        </p:par>
                        <p:par>
                          <p:cTn id="8" fill="hold">
                            <p:stCondLst>
                              <p:cond delay="500"/>
                            </p:stCondLst>
                            <p:childTnLst>
                              <p:par>
                                <p:cTn id="9" presetID="14" presetClass="entr" presetSubtype="5"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randombar(vertical)">
                                      <p:cBhvr>
                                        <p:cTn id="11" dur="500"/>
                                        <p:tgtEl>
                                          <p:spTgt spid="2"/>
                                        </p:tgtEl>
                                      </p:cBhvr>
                                    </p:animEffect>
                                  </p:childTnLst>
                                </p:cTn>
                              </p:par>
                              <p:par>
                                <p:cTn id="12" presetID="12" presetClass="entr" presetSubtype="4" fill="hold" grpId="0" nodeType="with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additive="base">
                                        <p:cTn id="14" dur="500"/>
                                        <p:tgtEl>
                                          <p:spTgt spid="3"/>
                                        </p:tgtEl>
                                        <p:attrNameLst>
                                          <p:attrName>ppt_y</p:attrName>
                                        </p:attrNameLst>
                                      </p:cBhvr>
                                      <p:tavLst>
                                        <p:tav tm="0">
                                          <p:val>
                                            <p:strVal val="#ppt_y+#ppt_h*1.125000"/>
                                          </p:val>
                                        </p:tav>
                                        <p:tav tm="100000">
                                          <p:val>
                                            <p:strVal val="#ppt_y"/>
                                          </p:val>
                                        </p:tav>
                                      </p:tavLst>
                                    </p:anim>
                                    <p:animEffect transition="in" filter="wipe(up)">
                                      <p:cBhvr>
                                        <p:cTn id="15" dur="500"/>
                                        <p:tgtEl>
                                          <p:spTgt spid="3"/>
                                        </p:tgtEl>
                                      </p:cBhvr>
                                    </p:animEffect>
                                  </p:childTnLst>
                                </p:cTn>
                              </p:par>
                            </p:childTnLst>
                          </p:cTn>
                        </p:par>
                        <p:par>
                          <p:cTn id="16" fill="hold">
                            <p:stCondLst>
                              <p:cond delay="1000"/>
                            </p:stCondLst>
                            <p:childTnLst>
                              <p:par>
                                <p:cTn id="17" presetID="20" presetClass="entr" presetSubtype="0" fill="hold" grpId="0" nodeType="afterEffect">
                                  <p:stCondLst>
                                    <p:cond delay="0"/>
                                  </p:stCondLst>
                                  <p:childTnLst>
                                    <p:set>
                                      <p:cBhvr>
                                        <p:cTn id="18" dur="1" fill="hold">
                                          <p:stCondLst>
                                            <p:cond delay="0"/>
                                          </p:stCondLst>
                                        </p:cTn>
                                        <p:tgtEl>
                                          <p:spTgt spid="63"/>
                                        </p:tgtEl>
                                        <p:attrNameLst>
                                          <p:attrName>style.visibility</p:attrName>
                                        </p:attrNameLst>
                                      </p:cBhvr>
                                      <p:to>
                                        <p:strVal val="visible"/>
                                      </p:to>
                                    </p:set>
                                    <p:animEffect transition="in" filter="wedge">
                                      <p:cBhvr>
                                        <p:cTn id="19" dur="500"/>
                                        <p:tgtEl>
                                          <p:spTgt spid="63"/>
                                        </p:tgtEl>
                                      </p:cBhvr>
                                    </p:animEffect>
                                  </p:childTnLst>
                                </p:cTn>
                              </p:par>
                            </p:childTnLst>
                          </p:cTn>
                        </p:par>
                        <p:par>
                          <p:cTn id="20" fill="hold">
                            <p:stCondLst>
                              <p:cond delay="1500"/>
                            </p:stCondLst>
                            <p:childTnLst>
                              <p:par>
                                <p:cTn id="21" presetID="14" presetClass="entr" presetSubtype="10" fill="hold" grpId="0" nodeType="afterEffect">
                                  <p:stCondLst>
                                    <p:cond delay="0"/>
                                  </p:stCondLst>
                                  <p:childTnLst>
                                    <p:set>
                                      <p:cBhvr>
                                        <p:cTn id="22" dur="1" fill="hold">
                                          <p:stCondLst>
                                            <p:cond delay="0"/>
                                          </p:stCondLst>
                                        </p:cTn>
                                        <p:tgtEl>
                                          <p:spTgt spid="37"/>
                                        </p:tgtEl>
                                        <p:attrNameLst>
                                          <p:attrName>style.visibility</p:attrName>
                                        </p:attrNameLst>
                                      </p:cBhvr>
                                      <p:to>
                                        <p:strVal val="visible"/>
                                      </p:to>
                                    </p:set>
                                    <p:animEffect transition="in" filter="randombar(horizontal)">
                                      <p:cBhvr>
                                        <p:cTn id="23" dur="500"/>
                                        <p:tgtEl>
                                          <p:spTgt spid="37"/>
                                        </p:tgtEl>
                                      </p:cBhvr>
                                    </p:animEffect>
                                  </p:childTnLst>
                                </p:cTn>
                              </p:par>
                            </p:childTnLst>
                          </p:cTn>
                        </p:par>
                        <p:par>
                          <p:cTn id="24" fill="hold">
                            <p:stCondLst>
                              <p:cond delay="2000"/>
                            </p:stCondLst>
                            <p:childTnLst>
                              <p:par>
                                <p:cTn id="25" presetID="20" presetClass="entr" presetSubtype="0" fill="hold" grpId="0" nodeType="afterEffect">
                                  <p:stCondLst>
                                    <p:cond delay="0"/>
                                  </p:stCondLst>
                                  <p:childTnLst>
                                    <p:set>
                                      <p:cBhvr>
                                        <p:cTn id="26" dur="1" fill="hold">
                                          <p:stCondLst>
                                            <p:cond delay="0"/>
                                          </p:stCondLst>
                                        </p:cTn>
                                        <p:tgtEl>
                                          <p:spTgt spid="27"/>
                                        </p:tgtEl>
                                        <p:attrNameLst>
                                          <p:attrName>style.visibility</p:attrName>
                                        </p:attrNameLst>
                                      </p:cBhvr>
                                      <p:to>
                                        <p:strVal val="visible"/>
                                      </p:to>
                                    </p:set>
                                    <p:animEffect transition="in" filter="wedge">
                                      <p:cBhvr>
                                        <p:cTn id="27" dur="500"/>
                                        <p:tgtEl>
                                          <p:spTgt spid="27"/>
                                        </p:tgtEl>
                                      </p:cBhvr>
                                    </p:animEffect>
                                  </p:childTnLst>
                                </p:cTn>
                              </p:par>
                            </p:childTnLst>
                          </p:cTn>
                        </p:par>
                        <p:par>
                          <p:cTn id="28" fill="hold">
                            <p:stCondLst>
                              <p:cond delay="2500"/>
                            </p:stCondLst>
                            <p:childTnLst>
                              <p:par>
                                <p:cTn id="29" presetID="14" presetClass="entr" presetSubtype="10" fill="hold" grpId="0" nodeType="afterEffect">
                                  <p:stCondLst>
                                    <p:cond delay="0"/>
                                  </p:stCondLst>
                                  <p:childTnLst>
                                    <p:set>
                                      <p:cBhvr>
                                        <p:cTn id="30" dur="1" fill="hold">
                                          <p:stCondLst>
                                            <p:cond delay="0"/>
                                          </p:stCondLst>
                                        </p:cTn>
                                        <p:tgtEl>
                                          <p:spTgt spid="352"/>
                                        </p:tgtEl>
                                        <p:attrNameLst>
                                          <p:attrName>style.visibility</p:attrName>
                                        </p:attrNameLst>
                                      </p:cBhvr>
                                      <p:to>
                                        <p:strVal val="visible"/>
                                      </p:to>
                                    </p:set>
                                    <p:animEffect transition="in" filter="randombar(horizontal)">
                                      <p:cBhvr>
                                        <p:cTn id="31" dur="500"/>
                                        <p:tgtEl>
                                          <p:spTgt spid="352"/>
                                        </p:tgtEl>
                                      </p:cBhvr>
                                    </p:animEffect>
                                  </p:childTnLst>
                                </p:cTn>
                              </p:par>
                            </p:childTnLst>
                          </p:cTn>
                        </p:par>
                        <p:par>
                          <p:cTn id="32" fill="hold">
                            <p:stCondLst>
                              <p:cond delay="3000"/>
                            </p:stCondLst>
                            <p:childTnLst>
                              <p:par>
                                <p:cTn id="33" presetID="20" presetClass="entr" presetSubtype="0" fill="hold" grpId="0" nodeType="afterEffect">
                                  <p:stCondLst>
                                    <p:cond delay="0"/>
                                  </p:stCondLst>
                                  <p:childTnLst>
                                    <p:set>
                                      <p:cBhvr>
                                        <p:cTn id="34" dur="1" fill="hold">
                                          <p:stCondLst>
                                            <p:cond delay="0"/>
                                          </p:stCondLst>
                                        </p:cTn>
                                        <p:tgtEl>
                                          <p:spTgt spid="81"/>
                                        </p:tgtEl>
                                        <p:attrNameLst>
                                          <p:attrName>style.visibility</p:attrName>
                                        </p:attrNameLst>
                                      </p:cBhvr>
                                      <p:to>
                                        <p:strVal val="visible"/>
                                      </p:to>
                                    </p:set>
                                    <p:animEffect transition="in" filter="wedge">
                                      <p:cBhvr>
                                        <p:cTn id="35" dur="500"/>
                                        <p:tgtEl>
                                          <p:spTgt spid="81"/>
                                        </p:tgtEl>
                                      </p:cBhvr>
                                    </p:animEffect>
                                  </p:childTnLst>
                                </p:cTn>
                              </p:par>
                            </p:childTnLst>
                          </p:cTn>
                        </p:par>
                        <p:par>
                          <p:cTn id="36" fill="hold">
                            <p:stCondLst>
                              <p:cond delay="3500"/>
                            </p:stCondLst>
                            <p:childTnLst>
                              <p:par>
                                <p:cTn id="37" presetID="14" presetClass="entr" presetSubtype="10" fill="hold" grpId="0" nodeType="afterEffect">
                                  <p:stCondLst>
                                    <p:cond delay="0"/>
                                  </p:stCondLst>
                                  <p:childTnLst>
                                    <p:set>
                                      <p:cBhvr>
                                        <p:cTn id="38" dur="1" fill="hold">
                                          <p:stCondLst>
                                            <p:cond delay="0"/>
                                          </p:stCondLst>
                                        </p:cTn>
                                        <p:tgtEl>
                                          <p:spTgt spid="398"/>
                                        </p:tgtEl>
                                        <p:attrNameLst>
                                          <p:attrName>style.visibility</p:attrName>
                                        </p:attrNameLst>
                                      </p:cBhvr>
                                      <p:to>
                                        <p:strVal val="visible"/>
                                      </p:to>
                                    </p:set>
                                    <p:animEffect transition="in" filter="randombar(horizontal)">
                                      <p:cBhvr>
                                        <p:cTn id="39" dur="500"/>
                                        <p:tgtEl>
                                          <p:spTgt spid="398"/>
                                        </p:tgtEl>
                                      </p:cBhvr>
                                    </p:animEffect>
                                  </p:childTnLst>
                                </p:cTn>
                              </p:par>
                            </p:childTnLst>
                          </p:cTn>
                        </p:par>
                        <p:par>
                          <p:cTn id="40" fill="hold">
                            <p:stCondLst>
                              <p:cond delay="4000"/>
                            </p:stCondLst>
                            <p:childTnLst>
                              <p:par>
                                <p:cTn id="41" presetID="20" presetClass="entr" presetSubtype="0" fill="hold" grpId="0" nodeType="afterEffect">
                                  <p:stCondLst>
                                    <p:cond delay="0"/>
                                  </p:stCondLst>
                                  <p:childTnLst>
                                    <p:set>
                                      <p:cBhvr>
                                        <p:cTn id="42" dur="1" fill="hold">
                                          <p:stCondLst>
                                            <p:cond delay="0"/>
                                          </p:stCondLst>
                                        </p:cTn>
                                        <p:tgtEl>
                                          <p:spTgt spid="69"/>
                                        </p:tgtEl>
                                        <p:attrNameLst>
                                          <p:attrName>style.visibility</p:attrName>
                                        </p:attrNameLst>
                                      </p:cBhvr>
                                      <p:to>
                                        <p:strVal val="visible"/>
                                      </p:to>
                                    </p:set>
                                    <p:animEffect transition="in" filter="wedge">
                                      <p:cBhvr>
                                        <p:cTn id="43" dur="500"/>
                                        <p:tgtEl>
                                          <p:spTgt spid="69"/>
                                        </p:tgtEl>
                                      </p:cBhvr>
                                    </p:animEffect>
                                  </p:childTnLst>
                                </p:cTn>
                              </p:par>
                            </p:childTnLst>
                          </p:cTn>
                        </p:par>
                        <p:par>
                          <p:cTn id="44" fill="hold">
                            <p:stCondLst>
                              <p:cond delay="4500"/>
                            </p:stCondLst>
                            <p:childTnLst>
                              <p:par>
                                <p:cTn id="45" presetID="14" presetClass="entr" presetSubtype="10" fill="hold" grpId="0" nodeType="afterEffect">
                                  <p:stCondLst>
                                    <p:cond delay="0"/>
                                  </p:stCondLst>
                                  <p:childTnLst>
                                    <p:set>
                                      <p:cBhvr>
                                        <p:cTn id="46" dur="1" fill="hold">
                                          <p:stCondLst>
                                            <p:cond delay="0"/>
                                          </p:stCondLst>
                                        </p:cTn>
                                        <p:tgtEl>
                                          <p:spTgt spid="40"/>
                                        </p:tgtEl>
                                        <p:attrNameLst>
                                          <p:attrName>style.visibility</p:attrName>
                                        </p:attrNameLst>
                                      </p:cBhvr>
                                      <p:to>
                                        <p:strVal val="visible"/>
                                      </p:to>
                                    </p:set>
                                    <p:animEffect transition="in" filter="randombar(horizontal)">
                                      <p:cBhvr>
                                        <p:cTn id="47" dur="500"/>
                                        <p:tgtEl>
                                          <p:spTgt spid="40"/>
                                        </p:tgtEl>
                                      </p:cBhvr>
                                    </p:animEffect>
                                  </p:childTnLst>
                                </p:cTn>
                              </p:par>
                            </p:childTnLst>
                          </p:cTn>
                        </p:par>
                        <p:par>
                          <p:cTn id="48" fill="hold">
                            <p:stCondLst>
                              <p:cond delay="5000"/>
                            </p:stCondLst>
                            <p:childTnLst>
                              <p:par>
                                <p:cTn id="49" presetID="20" presetClass="entr" presetSubtype="0" fill="hold" grpId="0" nodeType="afterEffect">
                                  <p:stCondLst>
                                    <p:cond delay="0"/>
                                  </p:stCondLst>
                                  <p:childTnLst>
                                    <p:set>
                                      <p:cBhvr>
                                        <p:cTn id="50" dur="1" fill="hold">
                                          <p:stCondLst>
                                            <p:cond delay="0"/>
                                          </p:stCondLst>
                                        </p:cTn>
                                        <p:tgtEl>
                                          <p:spTgt spid="5"/>
                                        </p:tgtEl>
                                        <p:attrNameLst>
                                          <p:attrName>style.visibility</p:attrName>
                                        </p:attrNameLst>
                                      </p:cBhvr>
                                      <p:to>
                                        <p:strVal val="visible"/>
                                      </p:to>
                                    </p:set>
                                    <p:animEffect transition="in" filter="wedge">
                                      <p:cBhvr>
                                        <p:cTn id="51" dur="500"/>
                                        <p:tgtEl>
                                          <p:spTgt spid="5"/>
                                        </p:tgtEl>
                                      </p:cBhvr>
                                    </p:animEffect>
                                  </p:childTnLst>
                                </p:cTn>
                              </p:par>
                            </p:childTnLst>
                          </p:cTn>
                        </p:par>
                        <p:par>
                          <p:cTn id="52" fill="hold">
                            <p:stCondLst>
                              <p:cond delay="5500"/>
                            </p:stCondLst>
                            <p:childTnLst>
                              <p:par>
                                <p:cTn id="53" presetID="14" presetClass="entr" presetSubtype="10" fill="hold" grpId="0" nodeType="afterEffect">
                                  <p:stCondLst>
                                    <p:cond delay="0"/>
                                  </p:stCondLst>
                                  <p:childTnLst>
                                    <p:set>
                                      <p:cBhvr>
                                        <p:cTn id="54" dur="1" fill="hold">
                                          <p:stCondLst>
                                            <p:cond delay="0"/>
                                          </p:stCondLst>
                                        </p:cTn>
                                        <p:tgtEl>
                                          <p:spTgt spid="39"/>
                                        </p:tgtEl>
                                        <p:attrNameLst>
                                          <p:attrName>style.visibility</p:attrName>
                                        </p:attrNameLst>
                                      </p:cBhvr>
                                      <p:to>
                                        <p:strVal val="visible"/>
                                      </p:to>
                                    </p:set>
                                    <p:animEffect transition="in" filter="randombar(horizontal)">
                                      <p:cBhvr>
                                        <p:cTn id="55"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3" grpId="0" bldLvl="0" animBg="1"/>
      <p:bldP spid="69" grpId="0" bldLvl="0" animBg="1"/>
      <p:bldP spid="81" grpId="0" bldLvl="0" animBg="1"/>
      <p:bldP spid="5" grpId="0" bldLvl="0" animBg="1"/>
      <p:bldP spid="27" grpId="0" bldLvl="0" animBg="1"/>
      <p:bldP spid="37" grpId="0" bldLvl="0" animBg="1"/>
      <p:bldP spid="39" grpId="0" bldLvl="0" animBg="1"/>
      <p:bldP spid="40" grpId="0" bldLvl="0" animBg="1"/>
      <p:bldP spid="398" grpId="0" bldLvl="0" animBg="1"/>
      <p:bldP spid="352" grpId="0" bldLvl="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未标题-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308475" y="429260"/>
            <a:ext cx="3445510" cy="643890"/>
          </a:xfrm>
          <a:prstGeom prst="rect">
            <a:avLst/>
          </a:prstGeom>
        </p:spPr>
      </p:pic>
      <p:sp>
        <p:nvSpPr>
          <p:cNvPr id="3" name="文本框 2"/>
          <p:cNvSpPr txBox="1"/>
          <p:nvPr/>
        </p:nvSpPr>
        <p:spPr>
          <a:xfrm>
            <a:off x="5039360" y="568325"/>
            <a:ext cx="2600960" cy="369332"/>
          </a:xfrm>
          <a:prstGeom prst="rect">
            <a:avLst/>
          </a:prstGeom>
          <a:noFill/>
        </p:spPr>
        <p:txBody>
          <a:bodyPr wrap="square" rtlCol="0">
            <a:spAutoFit/>
          </a:bodyPr>
          <a:lstStyle/>
          <a:p>
            <a:r>
              <a:rPr lang="en-US" altLang="zh-CN" b="1" dirty="0" smtClean="0">
                <a:solidFill>
                  <a:srgbClr val="55463D"/>
                </a:solidFill>
                <a:latin typeface="罗西钢笔行楷" panose="02010800040101010101" charset="-122"/>
                <a:ea typeface="罗西钢笔行楷" panose="02010800040101010101" charset="-122"/>
              </a:rPr>
              <a:t>Demo</a:t>
            </a:r>
            <a:r>
              <a:rPr lang="zh-CN" altLang="en-US" b="1" dirty="0" smtClean="0">
                <a:solidFill>
                  <a:srgbClr val="55463D"/>
                </a:solidFill>
                <a:latin typeface="罗西钢笔行楷" panose="02010800040101010101" charset="-122"/>
                <a:ea typeface="罗西钢笔行楷" panose="02010800040101010101" charset="-122"/>
              </a:rPr>
              <a:t>截图</a:t>
            </a:r>
            <a:endParaRPr lang="en-US" altLang="zh-CN" b="1" dirty="0" smtClean="0">
              <a:solidFill>
                <a:srgbClr val="55463D"/>
              </a:solidFill>
              <a:latin typeface="罗西钢笔行楷" panose="02010800040101010101" charset="-122"/>
              <a:ea typeface="罗西钢笔行楷" panose="02010800040101010101" charset="-122"/>
            </a:endParaRPr>
          </a:p>
        </p:txBody>
      </p:sp>
      <p:pic>
        <p:nvPicPr>
          <p:cNvPr id="24" name="图片 23" descr="树枝"/>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7315" y="-313690"/>
            <a:ext cx="1713230" cy="1844040"/>
          </a:xfrm>
          <a:prstGeom prst="rect">
            <a:avLst/>
          </a:prstGeom>
        </p:spPr>
      </p:pic>
      <p:cxnSp>
        <p:nvCxnSpPr>
          <p:cNvPr id="14" name="直接连接符 13"/>
          <p:cNvCxnSpPr/>
          <p:nvPr/>
        </p:nvCxnSpPr>
        <p:spPr>
          <a:xfrm>
            <a:off x="3784600" y="1862455"/>
            <a:ext cx="0" cy="4069080"/>
          </a:xfrm>
          <a:prstGeom prst="line">
            <a:avLst/>
          </a:prstGeom>
          <a:ln w="12700">
            <a:solidFill>
              <a:srgbClr val="55463D"/>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8392160" y="1862455"/>
            <a:ext cx="0" cy="4069080"/>
          </a:xfrm>
          <a:prstGeom prst="line">
            <a:avLst/>
          </a:prstGeom>
          <a:ln w="12700">
            <a:solidFill>
              <a:srgbClr val="55463D"/>
            </a:solidFill>
          </a:ln>
        </p:spPr>
        <p:style>
          <a:lnRef idx="1">
            <a:schemeClr val="accent1"/>
          </a:lnRef>
          <a:fillRef idx="0">
            <a:schemeClr val="accent1"/>
          </a:fillRef>
          <a:effectRef idx="0">
            <a:schemeClr val="accent1"/>
          </a:effectRef>
          <a:fontRef idx="minor">
            <a:schemeClr val="tx1"/>
          </a:fontRef>
        </p:style>
      </p:cxnSp>
      <p:pic>
        <p:nvPicPr>
          <p:cNvPr id="1026"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22838" y="1530350"/>
            <a:ext cx="2450124" cy="4712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722641" y="1530350"/>
            <a:ext cx="2617177" cy="4712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52500" y="-6858000"/>
            <a:ext cx="2057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976945" y="1530350"/>
            <a:ext cx="2716823" cy="4712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3531447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500"/>
                                        <p:tgtEl>
                                          <p:spTgt spid="24"/>
                                        </p:tgtEl>
                                      </p:cBhvr>
                                    </p:animEffect>
                                  </p:childTnLst>
                                </p:cTn>
                              </p:par>
                            </p:childTnLst>
                          </p:cTn>
                        </p:par>
                        <p:par>
                          <p:cTn id="8" fill="hold">
                            <p:stCondLst>
                              <p:cond delay="500"/>
                            </p:stCondLst>
                            <p:childTnLst>
                              <p:par>
                                <p:cTn id="9" presetID="14" presetClass="entr" presetSubtype="5"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randombar(vertical)">
                                      <p:cBhvr>
                                        <p:cTn id="11" dur="500"/>
                                        <p:tgtEl>
                                          <p:spTgt spid="2"/>
                                        </p:tgtEl>
                                      </p:cBhvr>
                                    </p:animEffect>
                                  </p:childTnLst>
                                </p:cTn>
                              </p:par>
                              <p:par>
                                <p:cTn id="12" presetID="12" presetClass="entr" presetSubtype="4" fill="hold" grpId="0" nodeType="with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additive="base">
                                        <p:cTn id="14" dur="500"/>
                                        <p:tgtEl>
                                          <p:spTgt spid="3"/>
                                        </p:tgtEl>
                                        <p:attrNameLst>
                                          <p:attrName>ppt_y</p:attrName>
                                        </p:attrNameLst>
                                      </p:cBhvr>
                                      <p:tavLst>
                                        <p:tav tm="0">
                                          <p:val>
                                            <p:strVal val="#ppt_y+#ppt_h*1.125000"/>
                                          </p:val>
                                        </p:tav>
                                        <p:tav tm="100000">
                                          <p:val>
                                            <p:strVal val="#ppt_y"/>
                                          </p:val>
                                        </p:tav>
                                      </p:tavLst>
                                    </p:anim>
                                    <p:animEffect transition="in" filter="wipe(up)">
                                      <p:cBhvr>
                                        <p:cTn id="15" dur="5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nodeType="click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wipe(down)">
                                      <p:cBhvr>
                                        <p:cTn id="20" dur="500"/>
                                        <p:tgtEl>
                                          <p:spTgt spid="14"/>
                                        </p:tgtEl>
                                      </p:cBhvr>
                                    </p:animEffect>
                                  </p:childTnLst>
                                </p:cTn>
                              </p:par>
                              <p:par>
                                <p:cTn id="21" presetID="22" presetClass="entr" presetSubtype="4" fill="hold" nodeType="with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wipe(down)">
                                      <p:cBhvr>
                                        <p:cTn id="23" dur="500"/>
                                        <p:tgtEl>
                                          <p:spTgt spid="15"/>
                                        </p:tgtEl>
                                      </p:cBhvr>
                                    </p:animEffect>
                                  </p:childTnLst>
                                </p:cTn>
                              </p:par>
                              <p:par>
                                <p:cTn id="24" presetID="22" presetClass="entr" presetSubtype="4" fill="hold" nodeType="withEffect">
                                  <p:stCondLst>
                                    <p:cond delay="0"/>
                                  </p:stCondLst>
                                  <p:childTnLst>
                                    <p:set>
                                      <p:cBhvr>
                                        <p:cTn id="25" dur="1" fill="hold">
                                          <p:stCondLst>
                                            <p:cond delay="0"/>
                                          </p:stCondLst>
                                        </p:cTn>
                                        <p:tgtEl>
                                          <p:spTgt spid="1026"/>
                                        </p:tgtEl>
                                        <p:attrNameLst>
                                          <p:attrName>style.visibility</p:attrName>
                                        </p:attrNameLst>
                                      </p:cBhvr>
                                      <p:to>
                                        <p:strVal val="visible"/>
                                      </p:to>
                                    </p:set>
                                    <p:animEffect transition="in" filter="wipe(down)">
                                      <p:cBhvr>
                                        <p:cTn id="26" dur="500"/>
                                        <p:tgtEl>
                                          <p:spTgt spid="1026"/>
                                        </p:tgtEl>
                                      </p:cBhvr>
                                    </p:animEffect>
                                  </p:childTnLst>
                                </p:cTn>
                              </p:par>
                              <p:par>
                                <p:cTn id="27" presetID="22" presetClass="entr" presetSubtype="4" fill="hold" nodeType="withEffect">
                                  <p:stCondLst>
                                    <p:cond delay="0"/>
                                  </p:stCondLst>
                                  <p:childTnLst>
                                    <p:set>
                                      <p:cBhvr>
                                        <p:cTn id="28" dur="1" fill="hold">
                                          <p:stCondLst>
                                            <p:cond delay="0"/>
                                          </p:stCondLst>
                                        </p:cTn>
                                        <p:tgtEl>
                                          <p:spTgt spid="1027"/>
                                        </p:tgtEl>
                                        <p:attrNameLst>
                                          <p:attrName>style.visibility</p:attrName>
                                        </p:attrNameLst>
                                      </p:cBhvr>
                                      <p:to>
                                        <p:strVal val="visible"/>
                                      </p:to>
                                    </p:set>
                                    <p:animEffect transition="in" filter="wipe(down)">
                                      <p:cBhvr>
                                        <p:cTn id="29" dur="500"/>
                                        <p:tgtEl>
                                          <p:spTgt spid="1027"/>
                                        </p:tgtEl>
                                      </p:cBhvr>
                                    </p:animEffect>
                                  </p:childTnLst>
                                </p:cTn>
                              </p:par>
                              <p:par>
                                <p:cTn id="30" presetID="22" presetClass="entr" presetSubtype="4" fill="hold" nodeType="withEffect">
                                  <p:stCondLst>
                                    <p:cond delay="0"/>
                                  </p:stCondLst>
                                  <p:childTnLst>
                                    <p:set>
                                      <p:cBhvr>
                                        <p:cTn id="31" dur="1" fill="hold">
                                          <p:stCondLst>
                                            <p:cond delay="0"/>
                                          </p:stCondLst>
                                        </p:cTn>
                                        <p:tgtEl>
                                          <p:spTgt spid="1029"/>
                                        </p:tgtEl>
                                        <p:attrNameLst>
                                          <p:attrName>style.visibility</p:attrName>
                                        </p:attrNameLst>
                                      </p:cBhvr>
                                      <p:to>
                                        <p:strVal val="visible"/>
                                      </p:to>
                                    </p:set>
                                    <p:animEffect transition="in" filter="wipe(down)">
                                      <p:cBhvr>
                                        <p:cTn id="32" dur="500"/>
                                        <p:tgtEl>
                                          <p:spTgt spid="10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未标题-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308475" y="429260"/>
            <a:ext cx="3445510" cy="643890"/>
          </a:xfrm>
          <a:prstGeom prst="rect">
            <a:avLst/>
          </a:prstGeom>
        </p:spPr>
      </p:pic>
      <p:sp>
        <p:nvSpPr>
          <p:cNvPr id="3" name="文本框 2"/>
          <p:cNvSpPr txBox="1"/>
          <p:nvPr/>
        </p:nvSpPr>
        <p:spPr>
          <a:xfrm>
            <a:off x="5039360" y="568325"/>
            <a:ext cx="2600960" cy="369332"/>
          </a:xfrm>
          <a:prstGeom prst="rect">
            <a:avLst/>
          </a:prstGeom>
          <a:noFill/>
        </p:spPr>
        <p:txBody>
          <a:bodyPr wrap="square" rtlCol="0">
            <a:spAutoFit/>
          </a:bodyPr>
          <a:lstStyle/>
          <a:p>
            <a:r>
              <a:rPr lang="en-US" altLang="zh-CN" b="1" dirty="0" smtClean="0">
                <a:solidFill>
                  <a:srgbClr val="55463D"/>
                </a:solidFill>
                <a:latin typeface="罗西钢笔行楷" panose="02010800040101010101" charset="-122"/>
                <a:ea typeface="罗西钢笔行楷" panose="02010800040101010101" charset="-122"/>
              </a:rPr>
              <a:t>Demo</a:t>
            </a:r>
            <a:r>
              <a:rPr lang="zh-CN" altLang="en-US" b="1" dirty="0" smtClean="0">
                <a:solidFill>
                  <a:srgbClr val="55463D"/>
                </a:solidFill>
                <a:latin typeface="罗西钢笔行楷" panose="02010800040101010101" charset="-122"/>
                <a:ea typeface="罗西钢笔行楷" panose="02010800040101010101" charset="-122"/>
              </a:rPr>
              <a:t>截图</a:t>
            </a:r>
            <a:endParaRPr lang="en-US" altLang="zh-CN" b="1" dirty="0" smtClean="0">
              <a:solidFill>
                <a:srgbClr val="55463D"/>
              </a:solidFill>
              <a:latin typeface="罗西钢笔行楷" panose="02010800040101010101" charset="-122"/>
              <a:ea typeface="罗西钢笔行楷" panose="02010800040101010101" charset="-122"/>
            </a:endParaRPr>
          </a:p>
        </p:txBody>
      </p:sp>
      <p:pic>
        <p:nvPicPr>
          <p:cNvPr id="24" name="图片 23" descr="树枝"/>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7315" y="-313690"/>
            <a:ext cx="1713230" cy="1844040"/>
          </a:xfrm>
          <a:prstGeom prst="rect">
            <a:avLst/>
          </a:prstGeom>
        </p:spPr>
      </p:pic>
      <p:cxnSp>
        <p:nvCxnSpPr>
          <p:cNvPr id="14" name="直接连接符 13"/>
          <p:cNvCxnSpPr/>
          <p:nvPr/>
        </p:nvCxnSpPr>
        <p:spPr>
          <a:xfrm>
            <a:off x="3784600" y="1862455"/>
            <a:ext cx="0" cy="4069080"/>
          </a:xfrm>
          <a:prstGeom prst="line">
            <a:avLst/>
          </a:prstGeom>
          <a:ln w="12700">
            <a:solidFill>
              <a:srgbClr val="55463D"/>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8392160" y="1862455"/>
            <a:ext cx="0" cy="4069080"/>
          </a:xfrm>
          <a:prstGeom prst="line">
            <a:avLst/>
          </a:prstGeom>
          <a:ln w="12700">
            <a:solidFill>
              <a:srgbClr val="55463D"/>
            </a:solidFill>
          </a:ln>
        </p:spPr>
        <p:style>
          <a:lnRef idx="1">
            <a:schemeClr val="accent1"/>
          </a:lnRef>
          <a:fillRef idx="0">
            <a:schemeClr val="accent1"/>
          </a:fillRef>
          <a:effectRef idx="0">
            <a:schemeClr val="accent1"/>
          </a:effectRef>
          <a:fontRef idx="minor">
            <a:schemeClr val="tx1"/>
          </a:fontRef>
        </p:style>
      </p:cxnSp>
      <p:pic>
        <p:nvPicPr>
          <p:cNvPr id="1028"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52500" y="-6858000"/>
            <a:ext cx="2057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0"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44061" y="1739362"/>
            <a:ext cx="2274277" cy="43152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52500" y="-6858000"/>
            <a:ext cx="2057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52500" y="-6858000"/>
            <a:ext cx="2057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3" name="Picture 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770185" y="-6919546"/>
            <a:ext cx="2057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4" name="Picture 6"/>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774224" y="1739361"/>
            <a:ext cx="2268414" cy="43152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2"/>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9179169" y="1739361"/>
            <a:ext cx="2227385" cy="43152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2543443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500"/>
                                        <p:tgtEl>
                                          <p:spTgt spid="24"/>
                                        </p:tgtEl>
                                      </p:cBhvr>
                                    </p:animEffect>
                                  </p:childTnLst>
                                </p:cTn>
                              </p:par>
                            </p:childTnLst>
                          </p:cTn>
                        </p:par>
                        <p:par>
                          <p:cTn id="8" fill="hold">
                            <p:stCondLst>
                              <p:cond delay="500"/>
                            </p:stCondLst>
                            <p:childTnLst>
                              <p:par>
                                <p:cTn id="9" presetID="14" presetClass="entr" presetSubtype="5"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randombar(vertical)">
                                      <p:cBhvr>
                                        <p:cTn id="11" dur="500"/>
                                        <p:tgtEl>
                                          <p:spTgt spid="2"/>
                                        </p:tgtEl>
                                      </p:cBhvr>
                                    </p:animEffect>
                                  </p:childTnLst>
                                </p:cTn>
                              </p:par>
                              <p:par>
                                <p:cTn id="12" presetID="12" presetClass="entr" presetSubtype="4" fill="hold" grpId="0" nodeType="with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additive="base">
                                        <p:cTn id="14" dur="500"/>
                                        <p:tgtEl>
                                          <p:spTgt spid="3"/>
                                        </p:tgtEl>
                                        <p:attrNameLst>
                                          <p:attrName>ppt_y</p:attrName>
                                        </p:attrNameLst>
                                      </p:cBhvr>
                                      <p:tavLst>
                                        <p:tav tm="0">
                                          <p:val>
                                            <p:strVal val="#ppt_y+#ppt_h*1.125000"/>
                                          </p:val>
                                        </p:tav>
                                        <p:tav tm="100000">
                                          <p:val>
                                            <p:strVal val="#ppt_y"/>
                                          </p:val>
                                        </p:tav>
                                      </p:tavLst>
                                    </p:anim>
                                    <p:animEffect transition="in" filter="wipe(up)">
                                      <p:cBhvr>
                                        <p:cTn id="15" dur="5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nodeType="click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wipe(down)">
                                      <p:cBhvr>
                                        <p:cTn id="20" dur="500"/>
                                        <p:tgtEl>
                                          <p:spTgt spid="14"/>
                                        </p:tgtEl>
                                      </p:cBhvr>
                                    </p:animEffect>
                                  </p:childTnLst>
                                </p:cTn>
                              </p:par>
                              <p:par>
                                <p:cTn id="21" presetID="22" presetClass="entr" presetSubtype="4" fill="hold" nodeType="with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wipe(down)">
                                      <p:cBhvr>
                                        <p:cTn id="23" dur="500"/>
                                        <p:tgtEl>
                                          <p:spTgt spid="15"/>
                                        </p:tgtEl>
                                      </p:cBhvr>
                                    </p:animEffect>
                                  </p:childTnLst>
                                </p:cTn>
                              </p:par>
                              <p:par>
                                <p:cTn id="24" presetID="22" presetClass="entr" presetSubtype="4" fill="hold" nodeType="withEffect">
                                  <p:stCondLst>
                                    <p:cond delay="0"/>
                                  </p:stCondLst>
                                  <p:childTnLst>
                                    <p:set>
                                      <p:cBhvr>
                                        <p:cTn id="25" dur="1" fill="hold">
                                          <p:stCondLst>
                                            <p:cond delay="0"/>
                                          </p:stCondLst>
                                        </p:cTn>
                                        <p:tgtEl>
                                          <p:spTgt spid="2050"/>
                                        </p:tgtEl>
                                        <p:attrNameLst>
                                          <p:attrName>style.visibility</p:attrName>
                                        </p:attrNameLst>
                                      </p:cBhvr>
                                      <p:to>
                                        <p:strVal val="visible"/>
                                      </p:to>
                                    </p:set>
                                    <p:animEffect transition="in" filter="wipe(down)">
                                      <p:cBhvr>
                                        <p:cTn id="26" dur="500"/>
                                        <p:tgtEl>
                                          <p:spTgt spid="2050"/>
                                        </p:tgtEl>
                                      </p:cBhvr>
                                    </p:animEffect>
                                  </p:childTnLst>
                                </p:cTn>
                              </p:par>
                              <p:par>
                                <p:cTn id="27" presetID="22" presetClass="entr" presetSubtype="4" fill="hold" nodeType="withEffect">
                                  <p:stCondLst>
                                    <p:cond delay="0"/>
                                  </p:stCondLst>
                                  <p:childTnLst>
                                    <p:set>
                                      <p:cBhvr>
                                        <p:cTn id="28" dur="1" fill="hold">
                                          <p:stCondLst>
                                            <p:cond delay="0"/>
                                          </p:stCondLst>
                                        </p:cTn>
                                        <p:tgtEl>
                                          <p:spTgt spid="2054"/>
                                        </p:tgtEl>
                                        <p:attrNameLst>
                                          <p:attrName>style.visibility</p:attrName>
                                        </p:attrNameLst>
                                      </p:cBhvr>
                                      <p:to>
                                        <p:strVal val="visible"/>
                                      </p:to>
                                    </p:set>
                                    <p:animEffect transition="in" filter="wipe(down)">
                                      <p:cBhvr>
                                        <p:cTn id="29" dur="500"/>
                                        <p:tgtEl>
                                          <p:spTgt spid="20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未标题-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308475" y="429260"/>
            <a:ext cx="3445510" cy="643890"/>
          </a:xfrm>
          <a:prstGeom prst="rect">
            <a:avLst/>
          </a:prstGeom>
        </p:spPr>
      </p:pic>
      <p:sp>
        <p:nvSpPr>
          <p:cNvPr id="3" name="文本框 2"/>
          <p:cNvSpPr txBox="1"/>
          <p:nvPr/>
        </p:nvSpPr>
        <p:spPr>
          <a:xfrm>
            <a:off x="5039360" y="568325"/>
            <a:ext cx="2600960" cy="365760"/>
          </a:xfrm>
          <a:prstGeom prst="rect">
            <a:avLst/>
          </a:prstGeom>
          <a:noFill/>
        </p:spPr>
        <p:txBody>
          <a:bodyPr wrap="square" rtlCol="0">
            <a:spAutoFit/>
          </a:bodyPr>
          <a:lstStyle/>
          <a:p>
            <a:r>
              <a:rPr lang="zh-CN" altLang="en-US" b="1" dirty="0" smtClean="0">
                <a:solidFill>
                  <a:srgbClr val="55463D"/>
                </a:solidFill>
                <a:latin typeface="罗西钢笔行楷" panose="02010800040101010101" charset="-122"/>
                <a:ea typeface="罗西钢笔行楷" panose="02010800040101010101" charset="-122"/>
              </a:rPr>
              <a:t>实现的一些细节</a:t>
            </a:r>
            <a:endParaRPr lang="zh-CN" altLang="en-US" b="1" dirty="0">
              <a:solidFill>
                <a:srgbClr val="55463D"/>
              </a:solidFill>
              <a:latin typeface="罗西钢笔行楷" panose="02010800040101010101" charset="-122"/>
              <a:ea typeface="罗西钢笔行楷" panose="02010800040101010101" charset="-122"/>
            </a:endParaRPr>
          </a:p>
        </p:txBody>
      </p:sp>
      <p:pic>
        <p:nvPicPr>
          <p:cNvPr id="24" name="图片 23" descr="树枝"/>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7315" y="-313690"/>
            <a:ext cx="1713230" cy="1844040"/>
          </a:xfrm>
          <a:prstGeom prst="rect">
            <a:avLst/>
          </a:prstGeom>
        </p:spPr>
      </p:pic>
      <p:cxnSp>
        <p:nvCxnSpPr>
          <p:cNvPr id="14" name="直接连接符 13"/>
          <p:cNvCxnSpPr/>
          <p:nvPr/>
        </p:nvCxnSpPr>
        <p:spPr>
          <a:xfrm>
            <a:off x="5534270" y="1874374"/>
            <a:ext cx="0" cy="4069080"/>
          </a:xfrm>
          <a:prstGeom prst="line">
            <a:avLst/>
          </a:prstGeom>
          <a:ln w="12700">
            <a:solidFill>
              <a:srgbClr val="55463D"/>
            </a:solidFill>
          </a:ln>
        </p:spPr>
        <p:style>
          <a:lnRef idx="1">
            <a:schemeClr val="accent1"/>
          </a:lnRef>
          <a:fillRef idx="0">
            <a:schemeClr val="accent1"/>
          </a:fillRef>
          <a:effectRef idx="0">
            <a:schemeClr val="accent1"/>
          </a:effectRef>
          <a:fontRef idx="minor">
            <a:schemeClr val="tx1"/>
          </a:fontRef>
        </p:style>
      </p:cxnSp>
      <p:sp>
        <p:nvSpPr>
          <p:cNvPr id="20" name="TextBox 24"/>
          <p:cNvSpPr txBox="1"/>
          <p:nvPr/>
        </p:nvSpPr>
        <p:spPr>
          <a:xfrm>
            <a:off x="571325" y="1719130"/>
            <a:ext cx="2911221" cy="1815882"/>
          </a:xfrm>
          <a:prstGeom prst="rect">
            <a:avLst/>
          </a:prstGeom>
          <a:noFill/>
        </p:spPr>
        <p:txBody>
          <a:bodyPr wrap="square" rtlCol="0">
            <a:spAutoFit/>
          </a:bodyPr>
          <a:lstStyle/>
          <a:p>
            <a:pPr algn="just"/>
            <a:r>
              <a:rPr lang="en-US" altLang="zh-CN" sz="1600" b="1" dirty="0" err="1">
                <a:solidFill>
                  <a:schemeClr val="tx1">
                    <a:lumMod val="65000"/>
                    <a:lumOff val="35000"/>
                  </a:schemeClr>
                </a:solidFill>
                <a:latin typeface="罗西钢笔行楷" panose="02010800040101010101" charset="-122"/>
                <a:ea typeface="罗西钢笔行楷" panose="02010800040101010101" charset="-122"/>
              </a:rPr>
              <a:t>Onload</a:t>
            </a:r>
            <a:r>
              <a:rPr lang="zh-CN" altLang="en-US" sz="1600" b="1" dirty="0">
                <a:solidFill>
                  <a:schemeClr val="tx1">
                    <a:lumMod val="65000"/>
                    <a:lumOff val="35000"/>
                  </a:schemeClr>
                </a:solidFill>
                <a:latin typeface="罗西钢笔行楷" panose="02010800040101010101" charset="-122"/>
                <a:ea typeface="罗西钢笔行楷" panose="02010800040101010101" charset="-122"/>
              </a:rPr>
              <a:t>的刷新存在一些问题，原生</a:t>
            </a:r>
            <a:r>
              <a:rPr lang="en-US" altLang="zh-CN" sz="1600" b="1" dirty="0" err="1">
                <a:solidFill>
                  <a:schemeClr val="tx1">
                    <a:lumMod val="65000"/>
                    <a:lumOff val="35000"/>
                  </a:schemeClr>
                </a:solidFill>
                <a:latin typeface="罗西钢笔行楷" panose="02010800040101010101" charset="-122"/>
                <a:ea typeface="罗西钢笔行楷" panose="02010800040101010101" charset="-122"/>
              </a:rPr>
              <a:t>setdata</a:t>
            </a:r>
            <a:r>
              <a:rPr lang="zh-CN" altLang="en-US" sz="1600" b="1" dirty="0">
                <a:solidFill>
                  <a:schemeClr val="tx1">
                    <a:lumMod val="65000"/>
                    <a:lumOff val="35000"/>
                  </a:schemeClr>
                </a:solidFill>
                <a:latin typeface="罗西钢笔行楷" panose="02010800040101010101" charset="-122"/>
                <a:ea typeface="罗西钢笔行楷" panose="02010800040101010101" charset="-122"/>
              </a:rPr>
              <a:t>方法比带了啥脏数据检查的</a:t>
            </a:r>
            <a:r>
              <a:rPr lang="en-US" altLang="zh-CN" sz="1600" b="1" dirty="0">
                <a:solidFill>
                  <a:schemeClr val="tx1">
                    <a:lumMod val="65000"/>
                    <a:lumOff val="35000"/>
                  </a:schemeClr>
                </a:solidFill>
                <a:latin typeface="罗西钢笔行楷" panose="02010800040101010101" charset="-122"/>
                <a:ea typeface="罗西钢笔行楷" panose="02010800040101010101" charset="-122"/>
              </a:rPr>
              <a:t>data0=data1</a:t>
            </a:r>
            <a:r>
              <a:rPr lang="zh-CN" altLang="en-US" sz="1600" b="1" dirty="0">
                <a:solidFill>
                  <a:schemeClr val="tx1">
                    <a:lumMod val="65000"/>
                    <a:lumOff val="35000"/>
                  </a:schemeClr>
                </a:solidFill>
                <a:latin typeface="罗西钢笔行楷" panose="02010800040101010101" charset="-122"/>
                <a:ea typeface="罗西钢笔行楷" panose="02010800040101010101" charset="-122"/>
              </a:rPr>
              <a:t>这种的要舒服一些，可以直接将数据在页面上刷新出来，直接的</a:t>
            </a:r>
            <a:r>
              <a:rPr lang="en-US" altLang="zh-CN" sz="1600" b="1" dirty="0">
                <a:solidFill>
                  <a:schemeClr val="tx1">
                    <a:lumMod val="65000"/>
                    <a:lumOff val="35000"/>
                  </a:schemeClr>
                </a:solidFill>
                <a:latin typeface="罗西钢笔行楷" panose="02010800040101010101" charset="-122"/>
                <a:ea typeface="罗西钢笔行楷" panose="02010800040101010101" charset="-122"/>
              </a:rPr>
              <a:t>=</a:t>
            </a:r>
            <a:r>
              <a:rPr lang="zh-CN" altLang="en-US" sz="1600" b="1" dirty="0">
                <a:solidFill>
                  <a:schemeClr val="tx1">
                    <a:lumMod val="65000"/>
                    <a:lumOff val="35000"/>
                  </a:schemeClr>
                </a:solidFill>
                <a:latin typeface="罗西钢笔行楷" panose="02010800040101010101" charset="-122"/>
                <a:ea typeface="罗西钢笔行楷" panose="02010800040101010101" charset="-122"/>
              </a:rPr>
              <a:t>赋值应该还是需要一些其他操作，在</a:t>
            </a:r>
            <a:r>
              <a:rPr lang="en-US" altLang="zh-CN" sz="1600" b="1" dirty="0">
                <a:solidFill>
                  <a:schemeClr val="tx1">
                    <a:lumMod val="65000"/>
                    <a:lumOff val="35000"/>
                  </a:schemeClr>
                </a:solidFill>
                <a:latin typeface="罗西钢笔行楷" panose="02010800040101010101" charset="-122"/>
                <a:ea typeface="罗西钢笔行楷" panose="02010800040101010101" charset="-122"/>
              </a:rPr>
              <a:t>demo</a:t>
            </a:r>
            <a:r>
              <a:rPr lang="zh-CN" altLang="en-US" sz="1600" b="1" dirty="0">
                <a:solidFill>
                  <a:schemeClr val="tx1">
                    <a:lumMod val="65000"/>
                    <a:lumOff val="35000"/>
                  </a:schemeClr>
                </a:solidFill>
                <a:latin typeface="罗西钢笔行楷" panose="02010800040101010101" charset="-122"/>
                <a:ea typeface="罗西钢笔行楷" panose="02010800040101010101" charset="-122"/>
              </a:rPr>
              <a:t>里暂时</a:t>
            </a:r>
            <a:r>
              <a:rPr lang="zh-CN" altLang="en-US" sz="1600" b="1" dirty="0" smtClean="0">
                <a:solidFill>
                  <a:schemeClr val="tx1">
                    <a:lumMod val="65000"/>
                    <a:lumOff val="35000"/>
                  </a:schemeClr>
                </a:solidFill>
                <a:latin typeface="罗西钢笔行楷" panose="02010800040101010101" charset="-122"/>
                <a:ea typeface="罗西钢笔行楷" panose="02010800040101010101" charset="-122"/>
              </a:rPr>
              <a:t>就先这样</a:t>
            </a:r>
            <a:endParaRPr lang="zh-CN" altLang="en-US" sz="1600" b="1" dirty="0">
              <a:solidFill>
                <a:schemeClr val="tx1">
                  <a:lumMod val="65000"/>
                  <a:lumOff val="35000"/>
                </a:schemeClr>
              </a:solidFill>
              <a:latin typeface="罗西钢笔行楷" panose="02010800040101010101" charset="-122"/>
              <a:ea typeface="罗西钢笔行楷" panose="02010800040101010101" charset="-122"/>
            </a:endParaRPr>
          </a:p>
        </p:txBody>
      </p:sp>
      <p:pic>
        <p:nvPicPr>
          <p:cNvPr id="12" name="图片 11"/>
          <p:cNvPicPr/>
          <p:nvPr/>
        </p:nvPicPr>
        <p:blipFill>
          <a:blip r:embed="rId4"/>
          <a:stretch>
            <a:fillRect/>
          </a:stretch>
        </p:blipFill>
        <p:spPr>
          <a:xfrm>
            <a:off x="180829" y="3781233"/>
            <a:ext cx="5274310" cy="1873885"/>
          </a:xfrm>
          <a:prstGeom prst="rect">
            <a:avLst/>
          </a:prstGeom>
        </p:spPr>
      </p:pic>
      <p:pic>
        <p:nvPicPr>
          <p:cNvPr id="13" name="图片 12"/>
          <p:cNvPicPr/>
          <p:nvPr/>
        </p:nvPicPr>
        <p:blipFill>
          <a:blip r:embed="rId5">
            <a:extLst>
              <a:ext uri="{28A0092B-C50C-407E-A947-70E740481C1C}">
                <a14:useLocalDpi xmlns:a14="http://schemas.microsoft.com/office/drawing/2010/main" val="0"/>
              </a:ext>
            </a:extLst>
          </a:blip>
          <a:stretch>
            <a:fillRect/>
          </a:stretch>
        </p:blipFill>
        <p:spPr>
          <a:xfrm>
            <a:off x="3648612" y="2066733"/>
            <a:ext cx="1743075" cy="1266825"/>
          </a:xfrm>
          <a:prstGeom prst="rect">
            <a:avLst/>
          </a:prstGeom>
        </p:spPr>
      </p:pic>
      <p:pic>
        <p:nvPicPr>
          <p:cNvPr id="15" name="图片 14"/>
          <p:cNvPicPr/>
          <p:nvPr/>
        </p:nvPicPr>
        <p:blipFill>
          <a:blip r:embed="rId6"/>
          <a:stretch>
            <a:fillRect/>
          </a:stretch>
        </p:blipFill>
        <p:spPr>
          <a:xfrm>
            <a:off x="5534270" y="1874374"/>
            <a:ext cx="1724025" cy="1562100"/>
          </a:xfrm>
          <a:prstGeom prst="rect">
            <a:avLst/>
          </a:prstGeom>
        </p:spPr>
      </p:pic>
      <p:pic>
        <p:nvPicPr>
          <p:cNvPr id="18" name="图片 17"/>
          <p:cNvPicPr/>
          <p:nvPr/>
        </p:nvPicPr>
        <p:blipFill>
          <a:blip r:embed="rId7"/>
          <a:stretch>
            <a:fillRect/>
          </a:stretch>
        </p:blipFill>
        <p:spPr>
          <a:xfrm>
            <a:off x="5534270" y="3781233"/>
            <a:ext cx="5274310" cy="1971040"/>
          </a:xfrm>
          <a:prstGeom prst="rect">
            <a:avLst/>
          </a:prstGeom>
        </p:spPr>
      </p:pic>
      <p:sp>
        <p:nvSpPr>
          <p:cNvPr id="19" name="TextBox 24"/>
          <p:cNvSpPr txBox="1"/>
          <p:nvPr/>
        </p:nvSpPr>
        <p:spPr>
          <a:xfrm>
            <a:off x="7446255" y="1719130"/>
            <a:ext cx="4150800" cy="1815882"/>
          </a:xfrm>
          <a:prstGeom prst="rect">
            <a:avLst/>
          </a:prstGeom>
          <a:noFill/>
        </p:spPr>
        <p:txBody>
          <a:bodyPr wrap="square" rtlCol="0">
            <a:spAutoFit/>
          </a:bodyPr>
          <a:lstStyle/>
          <a:p>
            <a:pPr algn="just"/>
            <a:r>
              <a:rPr lang="zh-CN" altLang="en-US" sz="1600" b="1" dirty="0">
                <a:solidFill>
                  <a:schemeClr val="tx1">
                    <a:lumMod val="65000"/>
                    <a:lumOff val="35000"/>
                  </a:schemeClr>
                </a:solidFill>
                <a:latin typeface="罗西钢笔行楷" panose="02010800040101010101" charset="-122"/>
                <a:ea typeface="罗西钢笔行楷" panose="02010800040101010101" charset="-122"/>
              </a:rPr>
              <a:t>这里是全局变量的交互，在页面切换的时候暂时选了这种方式，通过从课程界面</a:t>
            </a:r>
            <a:r>
              <a:rPr lang="en-US" altLang="zh-CN" sz="1600" b="1" dirty="0">
                <a:solidFill>
                  <a:schemeClr val="tx1">
                    <a:lumMod val="65000"/>
                    <a:lumOff val="35000"/>
                  </a:schemeClr>
                </a:solidFill>
                <a:latin typeface="罗西钢笔行楷" panose="02010800040101010101" charset="-122"/>
                <a:ea typeface="罗西钢笔行楷" panose="02010800040101010101" charset="-122"/>
              </a:rPr>
              <a:t>click</a:t>
            </a:r>
            <a:r>
              <a:rPr lang="zh-CN" altLang="en-US" sz="1600" b="1" dirty="0">
                <a:solidFill>
                  <a:schemeClr val="tx1">
                    <a:lumMod val="65000"/>
                    <a:lumOff val="35000"/>
                  </a:schemeClr>
                </a:solidFill>
                <a:latin typeface="罗西钢笔行楷" panose="02010800040101010101" charset="-122"/>
                <a:ea typeface="罗西钢笔行楷" panose="02010800040101010101" charset="-122"/>
              </a:rPr>
              <a:t>的</a:t>
            </a:r>
            <a:r>
              <a:rPr lang="en-US" altLang="zh-CN" sz="1600" b="1" dirty="0">
                <a:solidFill>
                  <a:schemeClr val="tx1">
                    <a:lumMod val="65000"/>
                    <a:lumOff val="35000"/>
                  </a:schemeClr>
                </a:solidFill>
                <a:latin typeface="罗西钢笔行楷" panose="02010800040101010101" charset="-122"/>
                <a:ea typeface="罗西钢笔行楷" panose="02010800040101010101" charset="-122"/>
              </a:rPr>
              <a:t>id</a:t>
            </a:r>
            <a:r>
              <a:rPr lang="zh-CN" altLang="en-US" sz="1600" b="1" dirty="0">
                <a:solidFill>
                  <a:schemeClr val="tx1">
                    <a:lumMod val="65000"/>
                    <a:lumOff val="35000"/>
                  </a:schemeClr>
                </a:solidFill>
                <a:latin typeface="罗西钢笔行楷" panose="02010800040101010101" charset="-122"/>
                <a:ea typeface="罗西钢笔行楷" panose="02010800040101010101" charset="-122"/>
              </a:rPr>
              <a:t>，选取出当前选中课程</a:t>
            </a:r>
            <a:r>
              <a:rPr lang="en-US" altLang="zh-CN" sz="1600" b="1" dirty="0">
                <a:solidFill>
                  <a:schemeClr val="tx1">
                    <a:lumMod val="65000"/>
                    <a:lumOff val="35000"/>
                  </a:schemeClr>
                </a:solidFill>
                <a:latin typeface="罗西钢笔行楷" panose="02010800040101010101" charset="-122"/>
                <a:ea typeface="罗西钢笔行楷" panose="02010800040101010101" charset="-122"/>
              </a:rPr>
              <a:t>id</a:t>
            </a:r>
            <a:r>
              <a:rPr lang="zh-CN" altLang="en-US" sz="1600" b="1" dirty="0">
                <a:solidFill>
                  <a:schemeClr val="tx1">
                    <a:lumMod val="65000"/>
                    <a:lumOff val="35000"/>
                  </a:schemeClr>
                </a:solidFill>
                <a:latin typeface="罗西钢笔行楷" panose="02010800040101010101" charset="-122"/>
                <a:ea typeface="罗西钢笔行楷" panose="02010800040101010101" charset="-122"/>
              </a:rPr>
              <a:t>，然后在全局变量里修改当前课程，从而达到在课程详情页面读取到指定课程的消息，对于</a:t>
            </a:r>
            <a:r>
              <a:rPr lang="en-US" altLang="zh-CN" sz="1600" b="1" dirty="0" err="1">
                <a:solidFill>
                  <a:schemeClr val="tx1">
                    <a:lumMod val="65000"/>
                    <a:lumOff val="35000"/>
                  </a:schemeClr>
                </a:solidFill>
                <a:latin typeface="罗西钢笔行楷" panose="02010800040101010101" charset="-122"/>
                <a:ea typeface="罗西钢笔行楷" panose="02010800040101010101" charset="-122"/>
              </a:rPr>
              <a:t>url</a:t>
            </a:r>
            <a:r>
              <a:rPr lang="zh-CN" altLang="en-US" sz="1600" b="1" dirty="0">
                <a:solidFill>
                  <a:schemeClr val="tx1">
                    <a:lumMod val="65000"/>
                    <a:lumOff val="35000"/>
                  </a:schemeClr>
                </a:solidFill>
                <a:latin typeface="罗西钢笔行楷" panose="02010800040101010101" charset="-122"/>
                <a:ea typeface="罗西钢笔行楷" panose="02010800040101010101" charset="-122"/>
              </a:rPr>
              <a:t>默认路由前置省略了，老实说比起原生小程序要麻烦一点</a:t>
            </a:r>
            <a:r>
              <a:rPr lang="zh-CN" altLang="en-US" sz="1600" b="1" dirty="0" smtClean="0">
                <a:solidFill>
                  <a:schemeClr val="tx1">
                    <a:lumMod val="65000"/>
                    <a:lumOff val="35000"/>
                  </a:schemeClr>
                </a:solidFill>
                <a:latin typeface="罗西钢笔行楷" panose="02010800040101010101" charset="-122"/>
                <a:ea typeface="罗西钢笔行楷" panose="02010800040101010101" charset="-122"/>
              </a:rPr>
              <a:t>，不过</a:t>
            </a:r>
            <a:r>
              <a:rPr lang="zh-CN" altLang="en-US" sz="1600" b="1" dirty="0">
                <a:solidFill>
                  <a:schemeClr val="tx1">
                    <a:lumMod val="65000"/>
                    <a:lumOff val="35000"/>
                  </a:schemeClr>
                </a:solidFill>
                <a:latin typeface="罗西钢笔行楷" panose="02010800040101010101" charset="-122"/>
                <a:ea typeface="罗西钢笔行楷" panose="02010800040101010101" charset="-122"/>
              </a:rPr>
              <a:t>也许可维护性更</a:t>
            </a:r>
            <a:r>
              <a:rPr lang="zh-CN" altLang="en-US" sz="1600" b="1" dirty="0" smtClean="0">
                <a:solidFill>
                  <a:schemeClr val="tx1">
                    <a:lumMod val="65000"/>
                    <a:lumOff val="35000"/>
                  </a:schemeClr>
                </a:solidFill>
                <a:latin typeface="罗西钢笔行楷" panose="02010800040101010101" charset="-122"/>
                <a:ea typeface="罗西钢笔行楷" panose="02010800040101010101" charset="-122"/>
              </a:rPr>
              <a:t>高</a:t>
            </a:r>
            <a:endParaRPr lang="zh-CN" altLang="en-US" sz="1600" b="1" dirty="0">
              <a:solidFill>
                <a:schemeClr val="tx1">
                  <a:lumMod val="65000"/>
                  <a:lumOff val="35000"/>
                </a:schemeClr>
              </a:solidFill>
              <a:latin typeface="罗西钢笔行楷" panose="02010800040101010101" charset="-122"/>
              <a:ea typeface="罗西钢笔行楷" panose="02010800040101010101" charset="-122"/>
            </a:endParaRPr>
          </a:p>
        </p:txBody>
      </p:sp>
    </p:spTree>
    <p:extLst>
      <p:ext uri="{BB962C8B-B14F-4D97-AF65-F5344CB8AC3E}">
        <p14:creationId xmlns:p14="http://schemas.microsoft.com/office/powerpoint/2010/main" val="357804261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500"/>
                                        <p:tgtEl>
                                          <p:spTgt spid="24"/>
                                        </p:tgtEl>
                                      </p:cBhvr>
                                    </p:animEffect>
                                  </p:childTnLst>
                                </p:cTn>
                              </p:par>
                            </p:childTnLst>
                          </p:cTn>
                        </p:par>
                        <p:par>
                          <p:cTn id="8" fill="hold">
                            <p:stCondLst>
                              <p:cond delay="500"/>
                            </p:stCondLst>
                            <p:childTnLst>
                              <p:par>
                                <p:cTn id="9" presetID="14" presetClass="entr" presetSubtype="5"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randombar(vertical)">
                                      <p:cBhvr>
                                        <p:cTn id="11" dur="500"/>
                                        <p:tgtEl>
                                          <p:spTgt spid="2"/>
                                        </p:tgtEl>
                                      </p:cBhvr>
                                    </p:animEffect>
                                  </p:childTnLst>
                                </p:cTn>
                              </p:par>
                              <p:par>
                                <p:cTn id="12" presetID="12" presetClass="entr" presetSubtype="4" fill="hold" grpId="0" nodeType="with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additive="base">
                                        <p:cTn id="14" dur="500"/>
                                        <p:tgtEl>
                                          <p:spTgt spid="3"/>
                                        </p:tgtEl>
                                        <p:attrNameLst>
                                          <p:attrName>ppt_y</p:attrName>
                                        </p:attrNameLst>
                                      </p:cBhvr>
                                      <p:tavLst>
                                        <p:tav tm="0">
                                          <p:val>
                                            <p:strVal val="#ppt_y+#ppt_h*1.125000"/>
                                          </p:val>
                                        </p:tav>
                                        <p:tav tm="100000">
                                          <p:val>
                                            <p:strVal val="#ppt_y"/>
                                          </p:val>
                                        </p:tav>
                                      </p:tavLst>
                                    </p:anim>
                                    <p:animEffect transition="in" filter="wipe(up)">
                                      <p:cBhvr>
                                        <p:cTn id="15" dur="500"/>
                                        <p:tgtEl>
                                          <p:spTgt spid="3"/>
                                        </p:tgtEl>
                                      </p:cBhvr>
                                    </p:animEffect>
                                  </p:childTnLst>
                                </p:cTn>
                              </p:par>
                            </p:childTnLst>
                          </p:cTn>
                        </p:par>
                        <p:par>
                          <p:cTn id="16" fill="hold">
                            <p:stCondLst>
                              <p:cond delay="1000"/>
                            </p:stCondLst>
                            <p:childTnLst>
                              <p:par>
                                <p:cTn id="17" presetID="22" presetClass="entr" presetSubtype="1" fill="hold"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wipe(up)">
                                      <p:cBhvr>
                                        <p:cTn id="19" dur="500"/>
                                        <p:tgtEl>
                                          <p:spTgt spid="14"/>
                                        </p:tgtEl>
                                      </p:cBhvr>
                                    </p:animEffect>
                                  </p:childTnLst>
                                </p:cTn>
                              </p:par>
                            </p:childTnLst>
                          </p:cTn>
                        </p:par>
                        <p:par>
                          <p:cTn id="20" fill="hold">
                            <p:stCondLst>
                              <p:cond delay="1500"/>
                            </p:stCondLst>
                            <p:childTnLst>
                              <p:par>
                                <p:cTn id="21" presetID="22" presetClass="entr" presetSubtype="8" fill="hold" grpId="0" nodeType="after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wipe(left)">
                                      <p:cBhvr>
                                        <p:cTn id="23" dur="500"/>
                                        <p:tgtEl>
                                          <p:spTgt spid="20"/>
                                        </p:tgtEl>
                                      </p:cBhvr>
                                    </p:animEffect>
                                  </p:childTnLst>
                                </p:cTn>
                              </p:par>
                            </p:childTnLst>
                          </p:cTn>
                        </p:par>
                        <p:par>
                          <p:cTn id="24" fill="hold">
                            <p:stCondLst>
                              <p:cond delay="2000"/>
                            </p:stCondLst>
                            <p:childTnLst>
                              <p:par>
                                <p:cTn id="25" presetID="22" presetClass="entr" presetSubtype="8" fill="hold" grpId="0" nodeType="after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wipe(left)">
                                      <p:cBhvr>
                                        <p:cTn id="2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0" grpId="0"/>
      <p:bldP spid="19"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未标题-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308475" y="429260"/>
            <a:ext cx="3445510" cy="643890"/>
          </a:xfrm>
          <a:prstGeom prst="rect">
            <a:avLst/>
          </a:prstGeom>
        </p:spPr>
      </p:pic>
      <p:sp>
        <p:nvSpPr>
          <p:cNvPr id="3" name="文本框 2"/>
          <p:cNvSpPr txBox="1"/>
          <p:nvPr/>
        </p:nvSpPr>
        <p:spPr>
          <a:xfrm>
            <a:off x="5039360" y="568325"/>
            <a:ext cx="2600960" cy="365760"/>
          </a:xfrm>
          <a:prstGeom prst="rect">
            <a:avLst/>
          </a:prstGeom>
          <a:noFill/>
        </p:spPr>
        <p:txBody>
          <a:bodyPr wrap="square" rtlCol="0">
            <a:spAutoFit/>
          </a:bodyPr>
          <a:lstStyle/>
          <a:p>
            <a:r>
              <a:rPr lang="zh-CN" altLang="en-US" b="1" dirty="0" smtClean="0">
                <a:solidFill>
                  <a:srgbClr val="55463D"/>
                </a:solidFill>
                <a:latin typeface="罗西钢笔行楷" panose="02010800040101010101" charset="-122"/>
                <a:ea typeface="罗西钢笔行楷" panose="02010800040101010101" charset="-122"/>
              </a:rPr>
              <a:t>实现的一些细节</a:t>
            </a:r>
            <a:endParaRPr lang="zh-CN" altLang="en-US" b="1" dirty="0">
              <a:solidFill>
                <a:srgbClr val="55463D"/>
              </a:solidFill>
              <a:latin typeface="罗西钢笔行楷" panose="02010800040101010101" charset="-122"/>
              <a:ea typeface="罗西钢笔行楷" panose="02010800040101010101" charset="-122"/>
            </a:endParaRPr>
          </a:p>
        </p:txBody>
      </p:sp>
      <p:pic>
        <p:nvPicPr>
          <p:cNvPr id="24" name="图片 23" descr="树枝"/>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7315" y="-313690"/>
            <a:ext cx="1713230" cy="1844040"/>
          </a:xfrm>
          <a:prstGeom prst="rect">
            <a:avLst/>
          </a:prstGeom>
        </p:spPr>
      </p:pic>
      <p:cxnSp>
        <p:nvCxnSpPr>
          <p:cNvPr id="14" name="直接连接符 13"/>
          <p:cNvCxnSpPr/>
          <p:nvPr/>
        </p:nvCxnSpPr>
        <p:spPr>
          <a:xfrm>
            <a:off x="7494954" y="1846287"/>
            <a:ext cx="0" cy="4069080"/>
          </a:xfrm>
          <a:prstGeom prst="line">
            <a:avLst/>
          </a:prstGeom>
          <a:ln w="12700">
            <a:solidFill>
              <a:srgbClr val="55463D"/>
            </a:solidFill>
          </a:ln>
        </p:spPr>
        <p:style>
          <a:lnRef idx="1">
            <a:schemeClr val="accent1"/>
          </a:lnRef>
          <a:fillRef idx="0">
            <a:schemeClr val="accent1"/>
          </a:fillRef>
          <a:effectRef idx="0">
            <a:schemeClr val="accent1"/>
          </a:effectRef>
          <a:fontRef idx="minor">
            <a:schemeClr val="tx1"/>
          </a:fontRef>
        </p:style>
      </p:cxnSp>
      <p:pic>
        <p:nvPicPr>
          <p:cNvPr id="17" name="图片 16"/>
          <p:cNvPicPr/>
          <p:nvPr/>
        </p:nvPicPr>
        <p:blipFill>
          <a:blip r:embed="rId4"/>
          <a:stretch>
            <a:fillRect/>
          </a:stretch>
        </p:blipFill>
        <p:spPr>
          <a:xfrm>
            <a:off x="79130" y="1530350"/>
            <a:ext cx="4876800" cy="4152900"/>
          </a:xfrm>
          <a:prstGeom prst="rect">
            <a:avLst/>
          </a:prstGeom>
        </p:spPr>
      </p:pic>
      <p:pic>
        <p:nvPicPr>
          <p:cNvPr id="21" name="图片 20"/>
          <p:cNvPicPr/>
          <p:nvPr/>
        </p:nvPicPr>
        <p:blipFill>
          <a:blip r:embed="rId5"/>
          <a:stretch>
            <a:fillRect/>
          </a:stretch>
        </p:blipFill>
        <p:spPr>
          <a:xfrm>
            <a:off x="7956305" y="1530350"/>
            <a:ext cx="3067050" cy="2914650"/>
          </a:xfrm>
          <a:prstGeom prst="rect">
            <a:avLst/>
          </a:prstGeom>
        </p:spPr>
      </p:pic>
      <p:sp>
        <p:nvSpPr>
          <p:cNvPr id="4" name="TextBox 3"/>
          <p:cNvSpPr txBox="1"/>
          <p:nvPr/>
        </p:nvSpPr>
        <p:spPr>
          <a:xfrm>
            <a:off x="7956305" y="4721469"/>
            <a:ext cx="3719880" cy="1569660"/>
          </a:xfrm>
          <a:prstGeom prst="rect">
            <a:avLst/>
          </a:prstGeom>
          <a:noFill/>
        </p:spPr>
        <p:txBody>
          <a:bodyPr wrap="square" rtlCol="0">
            <a:spAutoFit/>
          </a:bodyPr>
          <a:lstStyle/>
          <a:p>
            <a:r>
              <a:rPr lang="zh-CN" altLang="en-US" sz="1600" dirty="0"/>
              <a:t>前端除去</a:t>
            </a:r>
            <a:r>
              <a:rPr lang="en-US" altLang="zh-CN" sz="1600" dirty="0" err="1"/>
              <a:t>wepy</a:t>
            </a:r>
            <a:r>
              <a:rPr lang="zh-CN" altLang="en-US" sz="1600" dirty="0"/>
              <a:t>的框架，就</a:t>
            </a:r>
            <a:r>
              <a:rPr lang="en-US" altLang="zh-CN" sz="1600" dirty="0" err="1"/>
              <a:t>css</a:t>
            </a:r>
            <a:r>
              <a:rPr lang="zh-CN" altLang="en-US" sz="1600" dirty="0"/>
              <a:t>而言也用了</a:t>
            </a:r>
            <a:r>
              <a:rPr lang="en-US" altLang="zh-CN" sz="1600" dirty="0" err="1"/>
              <a:t>weui</a:t>
            </a:r>
            <a:r>
              <a:rPr lang="zh-CN" altLang="en-US" sz="1600" dirty="0"/>
              <a:t>的框架，整体遵循 </a:t>
            </a:r>
            <a:r>
              <a:rPr lang="en-US" altLang="zh-CN" sz="1600" dirty="0" err="1"/>
              <a:t>eslint</a:t>
            </a:r>
            <a:r>
              <a:rPr lang="zh-CN" altLang="en-US" sz="1600" dirty="0"/>
              <a:t>的标准，写样式的时候有的直接调</a:t>
            </a:r>
            <a:r>
              <a:rPr lang="en-US" altLang="zh-CN" sz="1600" dirty="0" err="1"/>
              <a:t>weui</a:t>
            </a:r>
            <a:r>
              <a:rPr lang="zh-CN" altLang="en-US" sz="1600" dirty="0"/>
              <a:t>相关的就好了，很舒服，有的就要自己写会好一点。</a:t>
            </a:r>
            <a:r>
              <a:rPr lang="en-US" altLang="zh-CN" sz="1600" dirty="0" err="1"/>
              <a:t>Eslint</a:t>
            </a:r>
            <a:r>
              <a:rPr lang="zh-CN" altLang="en-US" sz="1600" dirty="0"/>
              <a:t>虽然格式要求有点皮，但是习惯了还真的挺舒服哈哈哈哈。</a:t>
            </a:r>
          </a:p>
        </p:txBody>
      </p:sp>
      <p:sp>
        <p:nvSpPr>
          <p:cNvPr id="5" name="TextBox 4"/>
          <p:cNvSpPr txBox="1"/>
          <p:nvPr/>
        </p:nvSpPr>
        <p:spPr>
          <a:xfrm>
            <a:off x="5213545" y="2136676"/>
            <a:ext cx="1635370" cy="2308324"/>
          </a:xfrm>
          <a:prstGeom prst="rect">
            <a:avLst/>
          </a:prstGeom>
          <a:noFill/>
        </p:spPr>
        <p:txBody>
          <a:bodyPr wrap="square" rtlCol="0">
            <a:spAutoFit/>
          </a:bodyPr>
          <a:lstStyle/>
          <a:p>
            <a:r>
              <a:rPr lang="en-US" altLang="zh-CN" dirty="0"/>
              <a:t>Toolbar</a:t>
            </a:r>
            <a:r>
              <a:rPr lang="zh-CN" altLang="en-US" dirty="0"/>
              <a:t>的实现，藉此想表明虽然是</a:t>
            </a:r>
            <a:r>
              <a:rPr lang="en-US" altLang="zh-CN" dirty="0" err="1"/>
              <a:t>wepy</a:t>
            </a:r>
            <a:r>
              <a:rPr lang="zh-CN" altLang="en-US" dirty="0"/>
              <a:t>框架，但是原生实现还是可以用的，用起来其实最后还是哪个方便用哪个</a:t>
            </a:r>
          </a:p>
        </p:txBody>
      </p:sp>
    </p:spTree>
    <p:extLst>
      <p:ext uri="{BB962C8B-B14F-4D97-AF65-F5344CB8AC3E}">
        <p14:creationId xmlns:p14="http://schemas.microsoft.com/office/powerpoint/2010/main" val="246571048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500"/>
                                        <p:tgtEl>
                                          <p:spTgt spid="24"/>
                                        </p:tgtEl>
                                      </p:cBhvr>
                                    </p:animEffect>
                                  </p:childTnLst>
                                </p:cTn>
                              </p:par>
                            </p:childTnLst>
                          </p:cTn>
                        </p:par>
                        <p:par>
                          <p:cTn id="8" fill="hold">
                            <p:stCondLst>
                              <p:cond delay="500"/>
                            </p:stCondLst>
                            <p:childTnLst>
                              <p:par>
                                <p:cTn id="9" presetID="14" presetClass="entr" presetSubtype="5"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randombar(vertical)">
                                      <p:cBhvr>
                                        <p:cTn id="11" dur="500"/>
                                        <p:tgtEl>
                                          <p:spTgt spid="2"/>
                                        </p:tgtEl>
                                      </p:cBhvr>
                                    </p:animEffect>
                                  </p:childTnLst>
                                </p:cTn>
                              </p:par>
                              <p:par>
                                <p:cTn id="12" presetID="12" presetClass="entr" presetSubtype="4" fill="hold" grpId="0" nodeType="with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additive="base">
                                        <p:cTn id="14" dur="500"/>
                                        <p:tgtEl>
                                          <p:spTgt spid="3"/>
                                        </p:tgtEl>
                                        <p:attrNameLst>
                                          <p:attrName>ppt_y</p:attrName>
                                        </p:attrNameLst>
                                      </p:cBhvr>
                                      <p:tavLst>
                                        <p:tav tm="0">
                                          <p:val>
                                            <p:strVal val="#ppt_y+#ppt_h*1.125000"/>
                                          </p:val>
                                        </p:tav>
                                        <p:tav tm="100000">
                                          <p:val>
                                            <p:strVal val="#ppt_y"/>
                                          </p:val>
                                        </p:tav>
                                      </p:tavLst>
                                    </p:anim>
                                    <p:animEffect transition="in" filter="wipe(up)">
                                      <p:cBhvr>
                                        <p:cTn id="15" dur="500"/>
                                        <p:tgtEl>
                                          <p:spTgt spid="3"/>
                                        </p:tgtEl>
                                      </p:cBhvr>
                                    </p:animEffect>
                                  </p:childTnLst>
                                </p:cTn>
                              </p:par>
                            </p:childTnLst>
                          </p:cTn>
                        </p:par>
                        <p:par>
                          <p:cTn id="16" fill="hold">
                            <p:stCondLst>
                              <p:cond delay="1000"/>
                            </p:stCondLst>
                            <p:childTnLst>
                              <p:par>
                                <p:cTn id="17" presetID="22" presetClass="entr" presetSubtype="1" fill="hold"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wipe(up)">
                                      <p:cBhvr>
                                        <p:cTn id="19"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未标题-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308475" y="429260"/>
            <a:ext cx="3445510" cy="643890"/>
          </a:xfrm>
          <a:prstGeom prst="rect">
            <a:avLst/>
          </a:prstGeom>
        </p:spPr>
      </p:pic>
      <p:sp>
        <p:nvSpPr>
          <p:cNvPr id="3" name="文本框 2"/>
          <p:cNvSpPr txBox="1"/>
          <p:nvPr/>
        </p:nvSpPr>
        <p:spPr>
          <a:xfrm>
            <a:off x="5039360" y="568325"/>
            <a:ext cx="2600960" cy="338554"/>
          </a:xfrm>
          <a:prstGeom prst="rect">
            <a:avLst/>
          </a:prstGeom>
          <a:noFill/>
        </p:spPr>
        <p:txBody>
          <a:bodyPr wrap="square" rtlCol="0">
            <a:spAutoFit/>
          </a:bodyPr>
          <a:lstStyle/>
          <a:p>
            <a:r>
              <a:rPr lang="zh-CN" altLang="en-US" sz="1600" b="1" dirty="0" smtClean="0">
                <a:solidFill>
                  <a:srgbClr val="55463D"/>
                </a:solidFill>
                <a:latin typeface="罗西钢笔行楷" panose="02010800040101010101" charset="-122"/>
                <a:ea typeface="罗西钢笔行楷" panose="02010800040101010101" charset="-122"/>
              </a:rPr>
              <a:t>实现的一些</a:t>
            </a:r>
            <a:r>
              <a:rPr lang="zh-CN" altLang="en-US" sz="1600" b="1" dirty="0" smtClean="0">
                <a:solidFill>
                  <a:srgbClr val="55463D"/>
                </a:solidFill>
                <a:latin typeface="罗西钢笔行楷" panose="02010800040101010101" charset="-122"/>
                <a:ea typeface="罗西钢笔行楷" panose="02010800040101010101" charset="-122"/>
              </a:rPr>
              <a:t>细节</a:t>
            </a:r>
            <a:r>
              <a:rPr lang="en-US" altLang="zh-CN" sz="1600" b="1" dirty="0" smtClean="0">
                <a:solidFill>
                  <a:srgbClr val="55463D"/>
                </a:solidFill>
                <a:latin typeface="罗西钢笔行楷" panose="02010800040101010101" charset="-122"/>
                <a:ea typeface="罗西钢笔行楷" panose="02010800040101010101" charset="-122"/>
              </a:rPr>
              <a:t>—</a:t>
            </a:r>
            <a:r>
              <a:rPr lang="zh-CN" altLang="en-US" sz="1600" b="1" dirty="0" smtClean="0">
                <a:solidFill>
                  <a:srgbClr val="55463D"/>
                </a:solidFill>
                <a:latin typeface="罗西钢笔行楷" panose="02010800040101010101" charset="-122"/>
                <a:ea typeface="罗西钢笔行楷" panose="02010800040101010101" charset="-122"/>
              </a:rPr>
              <a:t>提问版</a:t>
            </a:r>
            <a:endParaRPr lang="zh-CN" altLang="en-US" sz="1600" b="1" dirty="0">
              <a:solidFill>
                <a:srgbClr val="55463D"/>
              </a:solidFill>
              <a:latin typeface="罗西钢笔行楷" panose="02010800040101010101" charset="-122"/>
              <a:ea typeface="罗西钢笔行楷" panose="02010800040101010101" charset="-122"/>
            </a:endParaRPr>
          </a:p>
        </p:txBody>
      </p:sp>
      <p:pic>
        <p:nvPicPr>
          <p:cNvPr id="24" name="图片 23" descr="树枝"/>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7315" y="-313690"/>
            <a:ext cx="1713230" cy="1844040"/>
          </a:xfrm>
          <a:prstGeom prst="rect">
            <a:avLst/>
          </a:prstGeom>
        </p:spPr>
      </p:pic>
      <p:cxnSp>
        <p:nvCxnSpPr>
          <p:cNvPr id="14" name="直接连接符 13"/>
          <p:cNvCxnSpPr/>
          <p:nvPr/>
        </p:nvCxnSpPr>
        <p:spPr>
          <a:xfrm>
            <a:off x="7494954" y="1846287"/>
            <a:ext cx="0" cy="4069080"/>
          </a:xfrm>
          <a:prstGeom prst="line">
            <a:avLst/>
          </a:prstGeom>
          <a:ln w="12700">
            <a:solidFill>
              <a:srgbClr val="55463D"/>
            </a:solidFill>
          </a:ln>
        </p:spPr>
        <p:style>
          <a:lnRef idx="1">
            <a:schemeClr val="accent1"/>
          </a:lnRef>
          <a:fillRef idx="0">
            <a:schemeClr val="accent1"/>
          </a:fillRef>
          <a:effectRef idx="0">
            <a:schemeClr val="accent1"/>
          </a:effectRef>
          <a:fontRef idx="minor">
            <a:schemeClr val="tx1"/>
          </a:fontRef>
        </p:style>
      </p:cxn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22889" y="1194777"/>
            <a:ext cx="5534025" cy="2686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22889" y="3967529"/>
            <a:ext cx="5534025" cy="2686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7957036" y="1660639"/>
            <a:ext cx="2637693" cy="1754326"/>
          </a:xfrm>
          <a:prstGeom prst="rect">
            <a:avLst/>
          </a:prstGeom>
          <a:noFill/>
        </p:spPr>
        <p:txBody>
          <a:bodyPr wrap="square" rtlCol="0">
            <a:spAutoFit/>
          </a:bodyPr>
          <a:lstStyle/>
          <a:p>
            <a:r>
              <a:rPr lang="zh-CN" altLang="en-US" dirty="0" smtClean="0"/>
              <a:t>一</a:t>
            </a:r>
            <a:r>
              <a:rPr lang="zh-CN" altLang="en-US" dirty="0"/>
              <a:t>个数组，把里面的数据显示，通过</a:t>
            </a:r>
            <a:r>
              <a:rPr lang="en-US" altLang="zh-CN" dirty="0"/>
              <a:t>repeat</a:t>
            </a:r>
            <a:r>
              <a:rPr lang="zh-CN" altLang="en-US" dirty="0"/>
              <a:t>渲染，和</a:t>
            </a:r>
            <a:r>
              <a:rPr lang="en-US" altLang="zh-CN" dirty="0" err="1"/>
              <a:t>wx:for</a:t>
            </a:r>
            <a:r>
              <a:rPr lang="zh-CN" altLang="en-US" dirty="0"/>
              <a:t>对应起来的方法，方便以后读取数据直接生成</a:t>
            </a:r>
            <a:r>
              <a:rPr lang="en-US" altLang="zh-CN" dirty="0"/>
              <a:t>list</a:t>
            </a:r>
            <a:r>
              <a:rPr lang="zh-CN" altLang="en-US" dirty="0"/>
              <a:t>之后渲染在界面上</a:t>
            </a:r>
          </a:p>
        </p:txBody>
      </p:sp>
      <p:sp>
        <p:nvSpPr>
          <p:cNvPr id="7" name="TextBox 6"/>
          <p:cNvSpPr txBox="1"/>
          <p:nvPr/>
        </p:nvSpPr>
        <p:spPr>
          <a:xfrm>
            <a:off x="7753985" y="4068256"/>
            <a:ext cx="3473792" cy="2031325"/>
          </a:xfrm>
          <a:prstGeom prst="rect">
            <a:avLst/>
          </a:prstGeom>
          <a:noFill/>
        </p:spPr>
        <p:txBody>
          <a:bodyPr wrap="square" rtlCol="0">
            <a:spAutoFit/>
          </a:bodyPr>
          <a:lstStyle/>
          <a:p>
            <a:r>
              <a:rPr lang="en-US" altLang="zh-CN" dirty="0" smtClean="0"/>
              <a:t>PS</a:t>
            </a:r>
            <a:r>
              <a:rPr lang="zh-CN" altLang="en-US" dirty="0" smtClean="0"/>
              <a:t>：</a:t>
            </a:r>
            <a:r>
              <a:rPr lang="en-US" altLang="zh-CN" dirty="0" err="1" smtClean="0"/>
              <a:t>Weui</a:t>
            </a:r>
            <a:r>
              <a:rPr lang="zh-CN" altLang="en-US" dirty="0" smtClean="0"/>
              <a:t>：</a:t>
            </a:r>
            <a:endParaRPr lang="en-US" altLang="zh-CN" dirty="0" smtClean="0"/>
          </a:p>
          <a:p>
            <a:r>
              <a:rPr lang="en-US" altLang="zh-CN" dirty="0" err="1"/>
              <a:t>weui</a:t>
            </a:r>
            <a:r>
              <a:rPr lang="zh-CN" altLang="en-US" dirty="0"/>
              <a:t>是微信官方提供的一套样式，可以在</a:t>
            </a:r>
            <a:r>
              <a:rPr lang="en-US" altLang="zh-CN" dirty="0" err="1"/>
              <a:t>weui</a:t>
            </a:r>
            <a:r>
              <a:rPr lang="en-US" altLang="zh-CN" dirty="0"/>
              <a:t>-demo</a:t>
            </a:r>
            <a:r>
              <a:rPr lang="zh-CN" altLang="en-US" dirty="0"/>
              <a:t>中下载，然后拷贝</a:t>
            </a:r>
            <a:r>
              <a:rPr lang="en-US" altLang="zh-CN" dirty="0" err="1"/>
              <a:t>weui.less</a:t>
            </a:r>
            <a:r>
              <a:rPr lang="zh-CN" altLang="en-US" dirty="0"/>
              <a:t>和</a:t>
            </a:r>
            <a:r>
              <a:rPr lang="en-US" altLang="zh-CN" dirty="0"/>
              <a:t>style</a:t>
            </a:r>
            <a:r>
              <a:rPr lang="zh-CN" altLang="en-US" dirty="0"/>
              <a:t>文件以在自己的项目中使用，用起来和</a:t>
            </a:r>
            <a:r>
              <a:rPr lang="en-US" altLang="zh-CN" dirty="0"/>
              <a:t>bootstrap</a:t>
            </a:r>
            <a:r>
              <a:rPr lang="zh-CN" altLang="en-US" dirty="0"/>
              <a:t>差不多，但是要</a:t>
            </a:r>
            <a:r>
              <a:rPr lang="zh-CN" altLang="en-US" dirty="0" smtClean="0"/>
              <a:t>简略</a:t>
            </a:r>
            <a:r>
              <a:rPr lang="zh-CN" altLang="en-US" dirty="0"/>
              <a:t>很</a:t>
            </a:r>
            <a:r>
              <a:rPr lang="zh-CN" altLang="en-US" dirty="0" smtClean="0"/>
              <a:t>多</a:t>
            </a:r>
            <a:endParaRPr lang="zh-CN" altLang="en-US" dirty="0"/>
          </a:p>
        </p:txBody>
      </p:sp>
    </p:spTree>
    <p:extLst>
      <p:ext uri="{BB962C8B-B14F-4D97-AF65-F5344CB8AC3E}">
        <p14:creationId xmlns:p14="http://schemas.microsoft.com/office/powerpoint/2010/main" val="125723729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500"/>
                                        <p:tgtEl>
                                          <p:spTgt spid="24"/>
                                        </p:tgtEl>
                                      </p:cBhvr>
                                    </p:animEffect>
                                  </p:childTnLst>
                                </p:cTn>
                              </p:par>
                            </p:childTnLst>
                          </p:cTn>
                        </p:par>
                        <p:par>
                          <p:cTn id="8" fill="hold">
                            <p:stCondLst>
                              <p:cond delay="500"/>
                            </p:stCondLst>
                            <p:childTnLst>
                              <p:par>
                                <p:cTn id="9" presetID="14" presetClass="entr" presetSubtype="5"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randombar(vertical)">
                                      <p:cBhvr>
                                        <p:cTn id="11" dur="500"/>
                                        <p:tgtEl>
                                          <p:spTgt spid="2"/>
                                        </p:tgtEl>
                                      </p:cBhvr>
                                    </p:animEffect>
                                  </p:childTnLst>
                                </p:cTn>
                              </p:par>
                              <p:par>
                                <p:cTn id="12" presetID="12" presetClass="entr" presetSubtype="4" fill="hold" grpId="0" nodeType="with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additive="base">
                                        <p:cTn id="14" dur="500"/>
                                        <p:tgtEl>
                                          <p:spTgt spid="3"/>
                                        </p:tgtEl>
                                        <p:attrNameLst>
                                          <p:attrName>ppt_y</p:attrName>
                                        </p:attrNameLst>
                                      </p:cBhvr>
                                      <p:tavLst>
                                        <p:tav tm="0">
                                          <p:val>
                                            <p:strVal val="#ppt_y+#ppt_h*1.125000"/>
                                          </p:val>
                                        </p:tav>
                                        <p:tav tm="100000">
                                          <p:val>
                                            <p:strVal val="#ppt_y"/>
                                          </p:val>
                                        </p:tav>
                                      </p:tavLst>
                                    </p:anim>
                                    <p:animEffect transition="in" filter="wipe(up)">
                                      <p:cBhvr>
                                        <p:cTn id="15" dur="500"/>
                                        <p:tgtEl>
                                          <p:spTgt spid="3"/>
                                        </p:tgtEl>
                                      </p:cBhvr>
                                    </p:animEffect>
                                  </p:childTnLst>
                                </p:cTn>
                              </p:par>
                            </p:childTnLst>
                          </p:cTn>
                        </p:par>
                        <p:par>
                          <p:cTn id="16" fill="hold">
                            <p:stCondLst>
                              <p:cond delay="1000"/>
                            </p:stCondLst>
                            <p:childTnLst>
                              <p:par>
                                <p:cTn id="17" presetID="22" presetClass="entr" presetSubtype="1" fill="hold"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wipe(up)">
                                      <p:cBhvr>
                                        <p:cTn id="19"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未标题-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308475" y="429260"/>
            <a:ext cx="3445510" cy="643890"/>
          </a:xfrm>
          <a:prstGeom prst="rect">
            <a:avLst/>
          </a:prstGeom>
        </p:spPr>
      </p:pic>
      <p:sp>
        <p:nvSpPr>
          <p:cNvPr id="3" name="文本框 2"/>
          <p:cNvSpPr txBox="1"/>
          <p:nvPr/>
        </p:nvSpPr>
        <p:spPr>
          <a:xfrm>
            <a:off x="5039360" y="568325"/>
            <a:ext cx="2600960" cy="400110"/>
          </a:xfrm>
          <a:prstGeom prst="rect">
            <a:avLst/>
          </a:prstGeom>
          <a:noFill/>
        </p:spPr>
        <p:txBody>
          <a:bodyPr wrap="square" rtlCol="0">
            <a:spAutoFit/>
          </a:bodyPr>
          <a:lstStyle/>
          <a:p>
            <a:r>
              <a:rPr lang="zh-CN" altLang="en-US" sz="2000" b="1" dirty="0" smtClean="0">
                <a:solidFill>
                  <a:srgbClr val="55463D"/>
                </a:solidFill>
                <a:latin typeface="罗西钢笔行楷" panose="02010800040101010101" charset="-122"/>
                <a:ea typeface="罗西钢笔行楷" panose="02010800040101010101" charset="-122"/>
              </a:rPr>
              <a:t>参考网站</a:t>
            </a:r>
            <a:endParaRPr lang="zh-CN" altLang="en-US" sz="2000" b="1" dirty="0">
              <a:solidFill>
                <a:srgbClr val="55463D"/>
              </a:solidFill>
              <a:latin typeface="罗西钢笔行楷" panose="02010800040101010101" charset="-122"/>
              <a:ea typeface="罗西钢笔行楷" panose="02010800040101010101" charset="-122"/>
            </a:endParaRPr>
          </a:p>
        </p:txBody>
      </p:sp>
      <p:pic>
        <p:nvPicPr>
          <p:cNvPr id="24" name="图片 23" descr="树枝"/>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7315" y="-313690"/>
            <a:ext cx="1713230" cy="1844040"/>
          </a:xfrm>
          <a:prstGeom prst="rect">
            <a:avLst/>
          </a:prstGeom>
        </p:spPr>
      </p:pic>
      <p:sp>
        <p:nvSpPr>
          <p:cNvPr id="5" name="TextBox 4"/>
          <p:cNvSpPr txBox="1"/>
          <p:nvPr/>
        </p:nvSpPr>
        <p:spPr>
          <a:xfrm>
            <a:off x="1195754" y="1406769"/>
            <a:ext cx="5574323" cy="1200329"/>
          </a:xfrm>
          <a:prstGeom prst="rect">
            <a:avLst/>
          </a:prstGeom>
          <a:noFill/>
        </p:spPr>
        <p:txBody>
          <a:bodyPr wrap="square" rtlCol="0">
            <a:spAutoFit/>
          </a:bodyPr>
          <a:lstStyle/>
          <a:p>
            <a:r>
              <a:rPr lang="en-US" altLang="zh-CN" dirty="0" smtClean="0">
                <a:hlinkClick r:id="rId4"/>
              </a:rPr>
              <a:t>https://tencent.github.io/wepy/</a:t>
            </a:r>
            <a:endParaRPr lang="en-US" altLang="zh-CN" dirty="0" smtClean="0"/>
          </a:p>
          <a:p>
            <a:r>
              <a:rPr lang="en-US" altLang="zh-CN" dirty="0" smtClean="0">
                <a:hlinkClick r:id="rId5"/>
              </a:rPr>
              <a:t>https://weui.io/</a:t>
            </a:r>
            <a:endParaRPr lang="en-US" altLang="zh-CN" dirty="0" smtClean="0"/>
          </a:p>
          <a:p>
            <a:r>
              <a:rPr lang="en-US" altLang="zh-CN" dirty="0" smtClean="0">
                <a:hlinkClick r:id="rId6"/>
              </a:rPr>
              <a:t>https://cn.vuejs.org</a:t>
            </a:r>
            <a:endParaRPr lang="en-US" altLang="zh-CN" dirty="0" smtClean="0"/>
          </a:p>
          <a:p>
            <a:r>
              <a:rPr lang="en-US" altLang="zh-CN" dirty="0" smtClean="0">
                <a:hlinkClick r:id="rId7"/>
              </a:rPr>
              <a:t>https://developers.weixin.qq.com/miniprogram/dev</a:t>
            </a:r>
            <a:endParaRPr lang="zh-CN" altLang="en-US" dirty="0"/>
          </a:p>
        </p:txBody>
      </p:sp>
      <p:sp>
        <p:nvSpPr>
          <p:cNvPr id="8" name="TextBox 7"/>
          <p:cNvSpPr txBox="1"/>
          <p:nvPr/>
        </p:nvSpPr>
        <p:spPr>
          <a:xfrm>
            <a:off x="6339840" y="1406769"/>
            <a:ext cx="3341077" cy="923330"/>
          </a:xfrm>
          <a:prstGeom prst="rect">
            <a:avLst/>
          </a:prstGeom>
          <a:noFill/>
        </p:spPr>
        <p:txBody>
          <a:bodyPr wrap="square" rtlCol="0">
            <a:spAutoFit/>
          </a:bodyPr>
          <a:lstStyle/>
          <a:p>
            <a:r>
              <a:rPr lang="en-US" altLang="zh-CN" dirty="0" err="1" smtClean="0"/>
              <a:t>Wepy</a:t>
            </a:r>
            <a:r>
              <a:rPr lang="zh-CN" altLang="en-US" dirty="0" smtClean="0"/>
              <a:t>参考文档</a:t>
            </a:r>
            <a:endParaRPr lang="en-US" altLang="zh-CN" dirty="0" smtClean="0"/>
          </a:p>
          <a:p>
            <a:r>
              <a:rPr lang="en-US" altLang="zh-CN" dirty="0" err="1" smtClean="0"/>
              <a:t>Weui</a:t>
            </a:r>
            <a:r>
              <a:rPr lang="zh-CN" altLang="en-US" dirty="0" smtClean="0"/>
              <a:t>参考文档</a:t>
            </a:r>
            <a:endParaRPr lang="en-US" altLang="zh-CN" dirty="0" smtClean="0"/>
          </a:p>
          <a:p>
            <a:r>
              <a:rPr lang="en-US" altLang="zh-CN" dirty="0" smtClean="0"/>
              <a:t>Vue.js</a:t>
            </a:r>
          </a:p>
        </p:txBody>
      </p:sp>
    </p:spTree>
    <p:extLst>
      <p:ext uri="{BB962C8B-B14F-4D97-AF65-F5344CB8AC3E}">
        <p14:creationId xmlns:p14="http://schemas.microsoft.com/office/powerpoint/2010/main" val="73996011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500"/>
                                        <p:tgtEl>
                                          <p:spTgt spid="24"/>
                                        </p:tgtEl>
                                      </p:cBhvr>
                                    </p:animEffect>
                                  </p:childTnLst>
                                </p:cTn>
                              </p:par>
                            </p:childTnLst>
                          </p:cTn>
                        </p:par>
                        <p:par>
                          <p:cTn id="8" fill="hold">
                            <p:stCondLst>
                              <p:cond delay="500"/>
                            </p:stCondLst>
                            <p:childTnLst>
                              <p:par>
                                <p:cTn id="9" presetID="14" presetClass="entr" presetSubtype="5"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randombar(vertical)">
                                      <p:cBhvr>
                                        <p:cTn id="11" dur="500"/>
                                        <p:tgtEl>
                                          <p:spTgt spid="2"/>
                                        </p:tgtEl>
                                      </p:cBhvr>
                                    </p:animEffect>
                                  </p:childTnLst>
                                </p:cTn>
                              </p:par>
                              <p:par>
                                <p:cTn id="12" presetID="12" presetClass="entr" presetSubtype="4" fill="hold" grpId="0" nodeType="with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additive="base">
                                        <p:cTn id="14" dur="500"/>
                                        <p:tgtEl>
                                          <p:spTgt spid="3"/>
                                        </p:tgtEl>
                                        <p:attrNameLst>
                                          <p:attrName>ppt_y</p:attrName>
                                        </p:attrNameLst>
                                      </p:cBhvr>
                                      <p:tavLst>
                                        <p:tav tm="0">
                                          <p:val>
                                            <p:strVal val="#ppt_y+#ppt_h*1.125000"/>
                                          </p:val>
                                        </p:tav>
                                        <p:tav tm="100000">
                                          <p:val>
                                            <p:strVal val="#ppt_y"/>
                                          </p:val>
                                        </p:tav>
                                      </p:tavLst>
                                    </p:anim>
                                    <p:animEffect transition="in" filter="wipe(up)">
                                      <p:cBhvr>
                                        <p:cTn id="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圆圈"/>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942715" y="1099185"/>
            <a:ext cx="4306570" cy="4298315"/>
          </a:xfrm>
          <a:prstGeom prst="rect">
            <a:avLst/>
          </a:prstGeom>
        </p:spPr>
      </p:pic>
      <p:pic>
        <p:nvPicPr>
          <p:cNvPr id="6" name="图片 5" descr="面包"/>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199245" y="5033645"/>
            <a:ext cx="2394585" cy="1304290"/>
          </a:xfrm>
          <a:prstGeom prst="rect">
            <a:avLst/>
          </a:prstGeom>
        </p:spPr>
      </p:pic>
      <p:pic>
        <p:nvPicPr>
          <p:cNvPr id="9" name="图片 8" descr="树枝"/>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160" y="-22225"/>
            <a:ext cx="1713230" cy="1844040"/>
          </a:xfrm>
          <a:prstGeom prst="rect">
            <a:avLst/>
          </a:prstGeom>
        </p:spPr>
      </p:pic>
      <p:grpSp>
        <p:nvGrpSpPr>
          <p:cNvPr id="13" name="组合 12"/>
          <p:cNvGrpSpPr/>
          <p:nvPr/>
        </p:nvGrpSpPr>
        <p:grpSpPr>
          <a:xfrm>
            <a:off x="5886450" y="1789430"/>
            <a:ext cx="417830" cy="589280"/>
            <a:chOff x="8953" y="3127"/>
            <a:chExt cx="658" cy="928"/>
          </a:xfrm>
        </p:grpSpPr>
        <p:cxnSp>
          <p:nvCxnSpPr>
            <p:cNvPr id="10" name="直接连接符 9"/>
            <p:cNvCxnSpPr/>
            <p:nvPr/>
          </p:nvCxnSpPr>
          <p:spPr>
            <a:xfrm>
              <a:off x="8953" y="3127"/>
              <a:ext cx="659" cy="0"/>
            </a:xfrm>
            <a:prstGeom prst="line">
              <a:avLst/>
            </a:prstGeom>
            <a:ln w="19050">
              <a:solidFill>
                <a:srgbClr val="55463D"/>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8953" y="3127"/>
              <a:ext cx="0" cy="929"/>
            </a:xfrm>
            <a:prstGeom prst="line">
              <a:avLst/>
            </a:prstGeom>
            <a:ln w="19050">
              <a:solidFill>
                <a:srgbClr val="55463D"/>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9600" y="3127"/>
              <a:ext cx="0" cy="929"/>
            </a:xfrm>
            <a:prstGeom prst="line">
              <a:avLst/>
            </a:prstGeom>
            <a:ln w="19050">
              <a:solidFill>
                <a:srgbClr val="55463D"/>
              </a:solidFill>
            </a:ln>
          </p:spPr>
          <p:style>
            <a:lnRef idx="1">
              <a:schemeClr val="accent1"/>
            </a:lnRef>
            <a:fillRef idx="0">
              <a:schemeClr val="accent1"/>
            </a:fillRef>
            <a:effectRef idx="0">
              <a:schemeClr val="accent1"/>
            </a:effectRef>
            <a:fontRef idx="minor">
              <a:schemeClr val="tx1"/>
            </a:fontRef>
          </p:style>
        </p:cxnSp>
      </p:grpSp>
      <p:grpSp>
        <p:nvGrpSpPr>
          <p:cNvPr id="14" name="组合 13"/>
          <p:cNvGrpSpPr/>
          <p:nvPr/>
        </p:nvGrpSpPr>
        <p:grpSpPr>
          <a:xfrm flipV="1">
            <a:off x="5894070" y="4150360"/>
            <a:ext cx="417830" cy="589280"/>
            <a:chOff x="8953" y="3127"/>
            <a:chExt cx="658" cy="928"/>
          </a:xfrm>
        </p:grpSpPr>
        <p:cxnSp>
          <p:nvCxnSpPr>
            <p:cNvPr id="15" name="直接连接符 14"/>
            <p:cNvCxnSpPr/>
            <p:nvPr/>
          </p:nvCxnSpPr>
          <p:spPr>
            <a:xfrm>
              <a:off x="8953" y="3127"/>
              <a:ext cx="659" cy="0"/>
            </a:xfrm>
            <a:prstGeom prst="line">
              <a:avLst/>
            </a:prstGeom>
            <a:ln w="19050">
              <a:solidFill>
                <a:srgbClr val="55463D"/>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8953" y="3127"/>
              <a:ext cx="0" cy="929"/>
            </a:xfrm>
            <a:prstGeom prst="line">
              <a:avLst/>
            </a:prstGeom>
            <a:ln w="19050">
              <a:solidFill>
                <a:srgbClr val="55463D"/>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9600" y="3127"/>
              <a:ext cx="0" cy="929"/>
            </a:xfrm>
            <a:prstGeom prst="line">
              <a:avLst/>
            </a:prstGeom>
            <a:ln w="19050">
              <a:solidFill>
                <a:srgbClr val="55463D"/>
              </a:solidFill>
            </a:ln>
          </p:spPr>
          <p:style>
            <a:lnRef idx="1">
              <a:schemeClr val="accent1"/>
            </a:lnRef>
            <a:fillRef idx="0">
              <a:schemeClr val="accent1"/>
            </a:fillRef>
            <a:effectRef idx="0">
              <a:schemeClr val="accent1"/>
            </a:effectRef>
            <a:fontRef idx="minor">
              <a:schemeClr val="tx1"/>
            </a:fontRef>
          </p:style>
        </p:cxnSp>
      </p:grpSp>
      <p:sp>
        <p:nvSpPr>
          <p:cNvPr id="18" name="文本框 17"/>
          <p:cNvSpPr txBox="1"/>
          <p:nvPr/>
        </p:nvSpPr>
        <p:spPr>
          <a:xfrm>
            <a:off x="4697730" y="2601595"/>
            <a:ext cx="2811780" cy="822960"/>
          </a:xfrm>
          <a:prstGeom prst="rect">
            <a:avLst/>
          </a:prstGeom>
          <a:noFill/>
        </p:spPr>
        <p:txBody>
          <a:bodyPr wrap="square" rtlCol="0">
            <a:spAutoFit/>
          </a:bodyPr>
          <a:lstStyle/>
          <a:p>
            <a:pPr algn="ctr"/>
            <a:r>
              <a:rPr lang="zh-CN" altLang="en-US" sz="4800" dirty="0">
                <a:solidFill>
                  <a:srgbClr val="55463D"/>
                </a:solidFill>
                <a:latin typeface="罗西钢笔行楷" panose="02010800040101010101" charset="-122"/>
                <a:ea typeface="罗西钢笔行楷" panose="02010800040101010101" charset="-122"/>
              </a:rPr>
              <a:t>谢谢观看</a:t>
            </a:r>
          </a:p>
        </p:txBody>
      </p:sp>
      <p:sp>
        <p:nvSpPr>
          <p:cNvPr id="19" name="文本框 18"/>
          <p:cNvSpPr txBox="1"/>
          <p:nvPr/>
        </p:nvSpPr>
        <p:spPr>
          <a:xfrm>
            <a:off x="4436110" y="3497580"/>
            <a:ext cx="3319145" cy="954107"/>
          </a:xfrm>
          <a:prstGeom prst="rect">
            <a:avLst/>
          </a:prstGeom>
          <a:noFill/>
        </p:spPr>
        <p:txBody>
          <a:bodyPr wrap="square" rtlCol="0">
            <a:spAutoFit/>
          </a:bodyPr>
          <a:lstStyle/>
          <a:p>
            <a:pPr algn="ctr"/>
            <a:r>
              <a:rPr lang="en-US" altLang="zh-CN" sz="2800" dirty="0">
                <a:solidFill>
                  <a:srgbClr val="55463D"/>
                </a:solidFill>
                <a:latin typeface="Adobe Caslon Pro" pitchFamily="18" charset="0"/>
                <a:ea typeface="罗西钢笔行楷" panose="02010800040101010101" charset="-122"/>
              </a:rPr>
              <a:t>Thank you for watching</a:t>
            </a: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edge">
                                      <p:cBhvr>
                                        <p:cTn id="7" dur="500"/>
                                        <p:tgtEl>
                                          <p:spTgt spid="4"/>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left)">
                                      <p:cBhvr>
                                        <p:cTn id="11" dur="500"/>
                                        <p:tgtEl>
                                          <p:spTgt spid="9"/>
                                        </p:tgtEl>
                                      </p:cBhvr>
                                    </p:animEffect>
                                  </p:childTnLst>
                                </p:cTn>
                              </p:par>
                              <p:par>
                                <p:cTn id="12" presetID="14" presetClass="entr" presetSubtype="5" fill="hold" nodeType="with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randombar(vertical)">
                                      <p:cBhvr>
                                        <p:cTn id="14" dur="500"/>
                                        <p:tgtEl>
                                          <p:spTgt spid="6"/>
                                        </p:tgtEl>
                                      </p:cBhvr>
                                    </p:animEffect>
                                  </p:childTnLst>
                                </p:cTn>
                              </p:par>
                            </p:childTnLst>
                          </p:cTn>
                        </p:par>
                        <p:par>
                          <p:cTn id="15" fill="hold">
                            <p:stCondLst>
                              <p:cond delay="1000"/>
                            </p:stCondLst>
                            <p:childTnLst>
                              <p:par>
                                <p:cTn id="16" presetID="14" presetClass="entr" presetSubtype="10" fill="hold" nodeType="after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randombar(horizontal)">
                                      <p:cBhvr>
                                        <p:cTn id="18" dur="500"/>
                                        <p:tgtEl>
                                          <p:spTgt spid="13"/>
                                        </p:tgtEl>
                                      </p:cBhvr>
                                    </p:animEffect>
                                  </p:childTnLst>
                                </p:cTn>
                              </p:par>
                              <p:par>
                                <p:cTn id="19" presetID="14" presetClass="entr" presetSubtype="1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randombar(horizontal)">
                                      <p:cBhvr>
                                        <p:cTn id="21" dur="500"/>
                                        <p:tgtEl>
                                          <p:spTgt spid="14"/>
                                        </p:tgtEl>
                                      </p:cBhvr>
                                    </p:animEffect>
                                  </p:childTnLst>
                                </p:cTn>
                              </p:par>
                            </p:childTnLst>
                          </p:cTn>
                        </p:par>
                        <p:par>
                          <p:cTn id="22" fill="hold">
                            <p:stCondLst>
                              <p:cond delay="1500"/>
                            </p:stCondLst>
                            <p:childTnLst>
                              <p:par>
                                <p:cTn id="23" presetID="12" presetClass="entr" presetSubtype="4" fill="hold" grpId="1" nodeType="afterEffect">
                                  <p:stCondLst>
                                    <p:cond delay="0"/>
                                  </p:stCondLst>
                                  <p:childTnLst>
                                    <p:set>
                                      <p:cBhvr>
                                        <p:cTn id="24" dur="1" fill="hold">
                                          <p:stCondLst>
                                            <p:cond delay="0"/>
                                          </p:stCondLst>
                                        </p:cTn>
                                        <p:tgtEl>
                                          <p:spTgt spid="18"/>
                                        </p:tgtEl>
                                        <p:attrNameLst>
                                          <p:attrName>style.visibility</p:attrName>
                                        </p:attrNameLst>
                                      </p:cBhvr>
                                      <p:to>
                                        <p:strVal val="visible"/>
                                      </p:to>
                                    </p:set>
                                    <p:anim calcmode="lin" valueType="num">
                                      <p:cBhvr additive="base">
                                        <p:cTn id="25" dur="500"/>
                                        <p:tgtEl>
                                          <p:spTgt spid="18"/>
                                        </p:tgtEl>
                                        <p:attrNameLst>
                                          <p:attrName>ppt_y</p:attrName>
                                        </p:attrNameLst>
                                      </p:cBhvr>
                                      <p:tavLst>
                                        <p:tav tm="0">
                                          <p:val>
                                            <p:strVal val="#ppt_y+#ppt_h*1.125000"/>
                                          </p:val>
                                        </p:tav>
                                        <p:tav tm="100000">
                                          <p:val>
                                            <p:strVal val="#ppt_y"/>
                                          </p:val>
                                        </p:tav>
                                      </p:tavLst>
                                    </p:anim>
                                    <p:animEffect transition="in" filter="wipe(up)">
                                      <p:cBhvr>
                                        <p:cTn id="26" dur="500"/>
                                        <p:tgtEl>
                                          <p:spTgt spid="18"/>
                                        </p:tgtEl>
                                      </p:cBhvr>
                                    </p:animEffect>
                                  </p:childTnLst>
                                </p:cTn>
                              </p:par>
                            </p:childTnLst>
                          </p:cTn>
                        </p:par>
                        <p:par>
                          <p:cTn id="27" fill="hold">
                            <p:stCondLst>
                              <p:cond delay="2000"/>
                            </p:stCondLst>
                            <p:childTnLst>
                              <p:par>
                                <p:cTn id="28" presetID="12" presetClass="entr" presetSubtype="4" fill="hold" grpId="1" nodeType="afterEffect">
                                  <p:stCondLst>
                                    <p:cond delay="0"/>
                                  </p:stCondLst>
                                  <p:childTnLst>
                                    <p:set>
                                      <p:cBhvr>
                                        <p:cTn id="29" dur="1" fill="hold">
                                          <p:stCondLst>
                                            <p:cond delay="0"/>
                                          </p:stCondLst>
                                        </p:cTn>
                                        <p:tgtEl>
                                          <p:spTgt spid="19"/>
                                        </p:tgtEl>
                                        <p:attrNameLst>
                                          <p:attrName>style.visibility</p:attrName>
                                        </p:attrNameLst>
                                      </p:cBhvr>
                                      <p:to>
                                        <p:strVal val="visible"/>
                                      </p:to>
                                    </p:set>
                                    <p:anim calcmode="lin" valueType="num">
                                      <p:cBhvr additive="base">
                                        <p:cTn id="30" dur="500"/>
                                        <p:tgtEl>
                                          <p:spTgt spid="19"/>
                                        </p:tgtEl>
                                        <p:attrNameLst>
                                          <p:attrName>ppt_y</p:attrName>
                                        </p:attrNameLst>
                                      </p:cBhvr>
                                      <p:tavLst>
                                        <p:tav tm="0">
                                          <p:val>
                                            <p:strVal val="#ppt_y+#ppt_h*1.125000"/>
                                          </p:val>
                                        </p:tav>
                                        <p:tav tm="100000">
                                          <p:val>
                                            <p:strVal val="#ppt_y"/>
                                          </p:val>
                                        </p:tav>
                                      </p:tavLst>
                                    </p:anim>
                                    <p:animEffect transition="in" filter="wipe(up)">
                                      <p:cBhvr>
                                        <p:cTn id="31"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8" grpId="1"/>
      <p:bldP spid="19" grpId="0"/>
      <p:bldP spid="19" grpId="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阴影"/>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294890" y="1798955"/>
            <a:ext cx="7601585" cy="3545840"/>
          </a:xfrm>
          <a:prstGeom prst="rect">
            <a:avLst/>
          </a:prstGeom>
        </p:spPr>
      </p:pic>
      <p:pic>
        <p:nvPicPr>
          <p:cNvPr id="3" name="图片 2" descr="饮料"/>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730865" y="4404360"/>
            <a:ext cx="1010285" cy="2061845"/>
          </a:xfrm>
          <a:prstGeom prst="rect">
            <a:avLst/>
          </a:prstGeom>
        </p:spPr>
      </p:pic>
      <p:sp>
        <p:nvSpPr>
          <p:cNvPr id="4" name="文本框 3"/>
          <p:cNvSpPr txBox="1"/>
          <p:nvPr/>
        </p:nvSpPr>
        <p:spPr>
          <a:xfrm>
            <a:off x="4859020" y="2157095"/>
            <a:ext cx="2472690" cy="701040"/>
          </a:xfrm>
          <a:prstGeom prst="rect">
            <a:avLst/>
          </a:prstGeom>
          <a:noFill/>
        </p:spPr>
        <p:txBody>
          <a:bodyPr wrap="square" rtlCol="0">
            <a:spAutoFit/>
          </a:bodyPr>
          <a:lstStyle/>
          <a:p>
            <a:pPr algn="ctr"/>
            <a:r>
              <a:rPr lang="en-US" altLang="zh-CN" sz="4000">
                <a:solidFill>
                  <a:srgbClr val="55463D"/>
                </a:solidFill>
                <a:latin typeface="罗西钢笔行楷" panose="02010800040101010101" charset="-122"/>
                <a:ea typeface="罗西钢笔行楷" panose="02010800040101010101" charset="-122"/>
              </a:rPr>
              <a:t>Part.01</a:t>
            </a:r>
          </a:p>
        </p:txBody>
      </p:sp>
      <p:sp>
        <p:nvSpPr>
          <p:cNvPr id="5" name="文本框 4"/>
          <p:cNvSpPr txBox="1"/>
          <p:nvPr/>
        </p:nvSpPr>
        <p:spPr>
          <a:xfrm>
            <a:off x="4269105" y="3013075"/>
            <a:ext cx="3651885" cy="671851"/>
          </a:xfrm>
          <a:prstGeom prst="rect">
            <a:avLst/>
          </a:prstGeom>
          <a:noFill/>
        </p:spPr>
        <p:txBody>
          <a:bodyPr wrap="square" rtlCol="0">
            <a:spAutoFit/>
          </a:bodyPr>
          <a:lstStyle/>
          <a:p>
            <a:pPr algn="ctr" fontAlgn="auto">
              <a:lnSpc>
                <a:spcPct val="150000"/>
              </a:lnSpc>
            </a:pPr>
            <a:r>
              <a:rPr lang="zh-CN" altLang="en-US" sz="2800" b="1" dirty="0" smtClean="0"/>
              <a:t>移动</a:t>
            </a:r>
            <a:r>
              <a:rPr lang="en-US" altLang="zh-CN" sz="2800" b="1" dirty="0" smtClean="0"/>
              <a:t>web</a:t>
            </a:r>
            <a:r>
              <a:rPr lang="zh-CN" altLang="en-US" sz="2800" b="1" dirty="0"/>
              <a:t>介绍</a:t>
            </a:r>
          </a:p>
        </p:txBody>
      </p:sp>
      <p:pic>
        <p:nvPicPr>
          <p:cNvPr id="24" name="图片 23" descr="树枝"/>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160" y="-22225"/>
            <a:ext cx="1713230" cy="1844040"/>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500"/>
                                        <p:tgtEl>
                                          <p:spTgt spid="24"/>
                                        </p:tgtEl>
                                      </p:cBhvr>
                                    </p:animEffect>
                                  </p:childTnLst>
                                </p:cTn>
                              </p:par>
                              <p:par>
                                <p:cTn id="8" presetID="53" presetClass="entr" presetSubtype="16"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 calcmode="lin" valueType="num">
                                      <p:cBhvr>
                                        <p:cTn id="10" dur="500" fill="hold"/>
                                        <p:tgtEl>
                                          <p:spTgt spid="3"/>
                                        </p:tgtEl>
                                        <p:attrNameLst>
                                          <p:attrName>ppt_w</p:attrName>
                                        </p:attrNameLst>
                                      </p:cBhvr>
                                      <p:tavLst>
                                        <p:tav tm="0">
                                          <p:val>
                                            <p:fltVal val="0"/>
                                          </p:val>
                                        </p:tav>
                                        <p:tav tm="100000">
                                          <p:val>
                                            <p:strVal val="#ppt_w"/>
                                          </p:val>
                                        </p:tav>
                                      </p:tavLst>
                                    </p:anim>
                                    <p:anim calcmode="lin" valueType="num">
                                      <p:cBhvr>
                                        <p:cTn id="11" dur="500" fill="hold"/>
                                        <p:tgtEl>
                                          <p:spTgt spid="3"/>
                                        </p:tgtEl>
                                        <p:attrNameLst>
                                          <p:attrName>ppt_h</p:attrName>
                                        </p:attrNameLst>
                                      </p:cBhvr>
                                      <p:tavLst>
                                        <p:tav tm="0">
                                          <p:val>
                                            <p:fltVal val="0"/>
                                          </p:val>
                                        </p:tav>
                                        <p:tav tm="100000">
                                          <p:val>
                                            <p:strVal val="#ppt_h"/>
                                          </p:val>
                                        </p:tav>
                                      </p:tavLst>
                                    </p:anim>
                                    <p:animEffect transition="in" filter="fade">
                                      <p:cBhvr>
                                        <p:cTn id="12" dur="500"/>
                                        <p:tgtEl>
                                          <p:spTgt spid="3"/>
                                        </p:tgtEl>
                                      </p:cBhvr>
                                    </p:animEffect>
                                  </p:childTnLst>
                                </p:cTn>
                              </p:par>
                            </p:childTnLst>
                          </p:cTn>
                        </p:par>
                        <p:par>
                          <p:cTn id="13" fill="hold">
                            <p:stCondLst>
                              <p:cond delay="500"/>
                            </p:stCondLst>
                            <p:childTnLst>
                              <p:par>
                                <p:cTn id="14" presetID="55" presetClass="entr" presetSubtype="0" fill="hold" nodeType="afterEffect">
                                  <p:stCondLst>
                                    <p:cond delay="0"/>
                                  </p:stCondLst>
                                  <p:childTnLst>
                                    <p:set>
                                      <p:cBhvr>
                                        <p:cTn id="15" dur="1" fill="hold">
                                          <p:stCondLst>
                                            <p:cond delay="0"/>
                                          </p:stCondLst>
                                        </p:cTn>
                                        <p:tgtEl>
                                          <p:spTgt spid="2"/>
                                        </p:tgtEl>
                                        <p:attrNameLst>
                                          <p:attrName>style.visibility</p:attrName>
                                        </p:attrNameLst>
                                      </p:cBhvr>
                                      <p:to>
                                        <p:strVal val="visible"/>
                                      </p:to>
                                    </p:set>
                                    <p:anim calcmode="lin" valueType="num">
                                      <p:cBhvr>
                                        <p:cTn id="16" dur="500" fill="hold"/>
                                        <p:tgtEl>
                                          <p:spTgt spid="2"/>
                                        </p:tgtEl>
                                        <p:attrNameLst>
                                          <p:attrName>ppt_w</p:attrName>
                                        </p:attrNameLst>
                                      </p:cBhvr>
                                      <p:tavLst>
                                        <p:tav tm="0">
                                          <p:val>
                                            <p:strVal val="#ppt_w*0.70"/>
                                          </p:val>
                                        </p:tav>
                                        <p:tav tm="100000">
                                          <p:val>
                                            <p:strVal val="#ppt_w"/>
                                          </p:val>
                                        </p:tav>
                                      </p:tavLst>
                                    </p:anim>
                                    <p:anim calcmode="lin" valueType="num">
                                      <p:cBhvr>
                                        <p:cTn id="17" dur="500" fill="hold"/>
                                        <p:tgtEl>
                                          <p:spTgt spid="2"/>
                                        </p:tgtEl>
                                        <p:attrNameLst>
                                          <p:attrName>ppt_h</p:attrName>
                                        </p:attrNameLst>
                                      </p:cBhvr>
                                      <p:tavLst>
                                        <p:tav tm="0">
                                          <p:val>
                                            <p:strVal val="#ppt_h"/>
                                          </p:val>
                                        </p:tav>
                                        <p:tav tm="100000">
                                          <p:val>
                                            <p:strVal val="#ppt_h"/>
                                          </p:val>
                                        </p:tav>
                                      </p:tavLst>
                                    </p:anim>
                                    <p:animEffect transition="in" filter="fade">
                                      <p:cBhvr>
                                        <p:cTn id="18" dur="500"/>
                                        <p:tgtEl>
                                          <p:spTgt spid="2"/>
                                        </p:tgtEl>
                                      </p:cBhvr>
                                    </p:animEffect>
                                  </p:childTnLst>
                                </p:cTn>
                              </p:par>
                            </p:childTnLst>
                          </p:cTn>
                        </p:par>
                        <p:par>
                          <p:cTn id="19" fill="hold">
                            <p:stCondLst>
                              <p:cond delay="1000"/>
                            </p:stCondLst>
                            <p:childTnLst>
                              <p:par>
                                <p:cTn id="20" presetID="12" presetClass="entr" presetSubtype="1" fill="hold" grpId="0" nodeType="afterEffect">
                                  <p:stCondLst>
                                    <p:cond delay="0"/>
                                  </p:stCondLst>
                                  <p:childTnLst>
                                    <p:set>
                                      <p:cBhvr>
                                        <p:cTn id="21" dur="1" fill="hold">
                                          <p:stCondLst>
                                            <p:cond delay="0"/>
                                          </p:stCondLst>
                                        </p:cTn>
                                        <p:tgtEl>
                                          <p:spTgt spid="4"/>
                                        </p:tgtEl>
                                        <p:attrNameLst>
                                          <p:attrName>style.visibility</p:attrName>
                                        </p:attrNameLst>
                                      </p:cBhvr>
                                      <p:to>
                                        <p:strVal val="visible"/>
                                      </p:to>
                                    </p:set>
                                    <p:anim calcmode="lin" valueType="num">
                                      <p:cBhvr additive="base">
                                        <p:cTn id="22" dur="500"/>
                                        <p:tgtEl>
                                          <p:spTgt spid="4"/>
                                        </p:tgtEl>
                                        <p:attrNameLst>
                                          <p:attrName>ppt_y</p:attrName>
                                        </p:attrNameLst>
                                      </p:cBhvr>
                                      <p:tavLst>
                                        <p:tav tm="0">
                                          <p:val>
                                            <p:strVal val="#ppt_y-#ppt_h*1.125000"/>
                                          </p:val>
                                        </p:tav>
                                        <p:tav tm="100000">
                                          <p:val>
                                            <p:strVal val="#ppt_y"/>
                                          </p:val>
                                        </p:tav>
                                      </p:tavLst>
                                    </p:anim>
                                    <p:animEffect transition="in" filter="wipe(down)">
                                      <p:cBhvr>
                                        <p:cTn id="23" dur="500"/>
                                        <p:tgtEl>
                                          <p:spTgt spid="4"/>
                                        </p:tgtEl>
                                      </p:cBhvr>
                                    </p:animEffect>
                                  </p:childTnLst>
                                </p:cTn>
                              </p:par>
                            </p:childTnLst>
                          </p:cTn>
                        </p:par>
                        <p:par>
                          <p:cTn id="24" fill="hold">
                            <p:stCondLst>
                              <p:cond delay="1500"/>
                            </p:stCondLst>
                            <p:childTnLst>
                              <p:par>
                                <p:cTn id="25" presetID="14" presetClass="entr" presetSubtype="5" fill="hold" grpId="0" nodeType="after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randombar(vertical)">
                                      <p:cBhvr>
                                        <p:cTn id="2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未标题-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308475" y="429260"/>
            <a:ext cx="3445510" cy="643890"/>
          </a:xfrm>
          <a:prstGeom prst="rect">
            <a:avLst/>
          </a:prstGeom>
        </p:spPr>
      </p:pic>
      <p:sp>
        <p:nvSpPr>
          <p:cNvPr id="3" name="文本框 2"/>
          <p:cNvSpPr txBox="1"/>
          <p:nvPr/>
        </p:nvSpPr>
        <p:spPr>
          <a:xfrm>
            <a:off x="5039360" y="568325"/>
            <a:ext cx="2600960" cy="369332"/>
          </a:xfrm>
          <a:prstGeom prst="rect">
            <a:avLst/>
          </a:prstGeom>
          <a:noFill/>
        </p:spPr>
        <p:txBody>
          <a:bodyPr wrap="square" rtlCol="0">
            <a:spAutoFit/>
          </a:bodyPr>
          <a:lstStyle/>
          <a:p>
            <a:r>
              <a:rPr lang="zh-CN" altLang="en-US" b="1" dirty="0" smtClean="0">
                <a:solidFill>
                  <a:srgbClr val="55463D"/>
                </a:solidFill>
                <a:latin typeface="罗西钢笔行楷" panose="02010800040101010101" charset="-122"/>
                <a:ea typeface="罗西钢笔行楷" panose="02010800040101010101" charset="-122"/>
              </a:rPr>
              <a:t>移动</a:t>
            </a:r>
            <a:r>
              <a:rPr lang="en-US" altLang="zh-CN" b="1" dirty="0" smtClean="0">
                <a:solidFill>
                  <a:srgbClr val="55463D"/>
                </a:solidFill>
                <a:latin typeface="罗西钢笔行楷" panose="02010800040101010101" charset="-122"/>
                <a:ea typeface="罗西钢笔行楷" panose="02010800040101010101" charset="-122"/>
              </a:rPr>
              <a:t>web</a:t>
            </a:r>
            <a:r>
              <a:rPr lang="zh-CN" altLang="en-US" b="1" dirty="0" smtClean="0">
                <a:solidFill>
                  <a:srgbClr val="55463D"/>
                </a:solidFill>
                <a:latin typeface="罗西钢笔行楷" panose="02010800040101010101" charset="-122"/>
                <a:ea typeface="罗西钢笔行楷" panose="02010800040101010101" charset="-122"/>
              </a:rPr>
              <a:t>介绍</a:t>
            </a:r>
            <a:endParaRPr lang="en-US" altLang="zh-CN" b="1" dirty="0" smtClean="0">
              <a:solidFill>
                <a:srgbClr val="55463D"/>
              </a:solidFill>
              <a:latin typeface="罗西钢笔行楷" panose="02010800040101010101" charset="-122"/>
              <a:ea typeface="罗西钢笔行楷" panose="02010800040101010101" charset="-122"/>
            </a:endParaRPr>
          </a:p>
        </p:txBody>
      </p:sp>
      <p:pic>
        <p:nvPicPr>
          <p:cNvPr id="24" name="图片 23" descr="树枝"/>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7315" y="-313690"/>
            <a:ext cx="1713230" cy="1844040"/>
          </a:xfrm>
          <a:prstGeom prst="rect">
            <a:avLst/>
          </a:prstGeom>
        </p:spPr>
      </p:pic>
      <p:cxnSp>
        <p:nvCxnSpPr>
          <p:cNvPr id="14" name="直接连接符 13"/>
          <p:cNvCxnSpPr/>
          <p:nvPr/>
        </p:nvCxnSpPr>
        <p:spPr>
          <a:xfrm>
            <a:off x="3784600" y="1862455"/>
            <a:ext cx="0" cy="4069080"/>
          </a:xfrm>
          <a:prstGeom prst="line">
            <a:avLst/>
          </a:prstGeom>
          <a:ln w="12700">
            <a:solidFill>
              <a:srgbClr val="55463D"/>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8392160" y="1862455"/>
            <a:ext cx="0" cy="4069080"/>
          </a:xfrm>
          <a:prstGeom prst="line">
            <a:avLst/>
          </a:prstGeom>
          <a:ln w="12700">
            <a:solidFill>
              <a:srgbClr val="55463D"/>
            </a:solidFill>
          </a:ln>
        </p:spPr>
        <p:style>
          <a:lnRef idx="1">
            <a:schemeClr val="accent1"/>
          </a:lnRef>
          <a:fillRef idx="0">
            <a:schemeClr val="accent1"/>
          </a:fillRef>
          <a:effectRef idx="0">
            <a:schemeClr val="accent1"/>
          </a:effectRef>
          <a:fontRef idx="minor">
            <a:schemeClr val="tx1"/>
          </a:fontRef>
        </p:style>
      </p:cxnSp>
      <p:sp>
        <p:nvSpPr>
          <p:cNvPr id="16" name="TextBox 24"/>
          <p:cNvSpPr txBox="1"/>
          <p:nvPr/>
        </p:nvSpPr>
        <p:spPr>
          <a:xfrm>
            <a:off x="2001296" y="2304701"/>
            <a:ext cx="598241" cy="338554"/>
          </a:xfrm>
          <a:prstGeom prst="rect">
            <a:avLst/>
          </a:prstGeom>
          <a:noFill/>
        </p:spPr>
        <p:txBody>
          <a:bodyPr wrap="none" rtlCol="0">
            <a:spAutoFit/>
          </a:bodyPr>
          <a:lstStyle/>
          <a:p>
            <a:pPr algn="ctr"/>
            <a:r>
              <a:rPr lang="zh-CN" altLang="en-US" sz="1600" b="1" dirty="0" smtClean="0">
                <a:solidFill>
                  <a:schemeClr val="tx1">
                    <a:lumMod val="65000"/>
                    <a:lumOff val="35000"/>
                  </a:schemeClr>
                </a:solidFill>
                <a:latin typeface="罗西钢笔行楷" panose="02010800040101010101" charset="-122"/>
                <a:ea typeface="罗西钢笔行楷" panose="02010800040101010101" charset="-122"/>
              </a:rPr>
              <a:t>定义</a:t>
            </a:r>
            <a:endParaRPr lang="zh-CN" altLang="en-US" sz="1600" b="1" dirty="0">
              <a:solidFill>
                <a:schemeClr val="tx1">
                  <a:lumMod val="65000"/>
                  <a:lumOff val="35000"/>
                </a:schemeClr>
              </a:solidFill>
              <a:latin typeface="罗西钢笔行楷" panose="02010800040101010101" charset="-122"/>
              <a:ea typeface="罗西钢笔行楷" panose="02010800040101010101" charset="-122"/>
            </a:endParaRPr>
          </a:p>
        </p:txBody>
      </p:sp>
      <p:sp>
        <p:nvSpPr>
          <p:cNvPr id="17" name="TextBox 24"/>
          <p:cNvSpPr txBox="1"/>
          <p:nvPr/>
        </p:nvSpPr>
        <p:spPr>
          <a:xfrm>
            <a:off x="1005205" y="2944495"/>
            <a:ext cx="2590800" cy="2304029"/>
          </a:xfrm>
          <a:prstGeom prst="rect">
            <a:avLst/>
          </a:prstGeom>
          <a:noFill/>
        </p:spPr>
        <p:txBody>
          <a:bodyPr wrap="square" rtlCol="0">
            <a:spAutoFit/>
          </a:bodyPr>
          <a:lstStyle/>
          <a:p>
            <a:pPr>
              <a:lnSpc>
                <a:spcPct val="150000"/>
              </a:lnSpc>
              <a:buFont typeface="Wingdings" panose="05000000000000000000" pitchFamily="2" charset="2"/>
            </a:pPr>
            <a:r>
              <a:rPr lang="zh-CN" altLang="en-US" sz="1400" dirty="0" smtClean="0">
                <a:solidFill>
                  <a:schemeClr val="tx1">
                    <a:lumMod val="65000"/>
                    <a:lumOff val="35000"/>
                  </a:schemeClr>
                </a:solidFill>
                <a:latin typeface="罗西钢笔行楷" panose="02010800040101010101" charset="-122"/>
                <a:ea typeface="罗西钢笔行楷" panose="02010800040101010101" charset="-122"/>
                <a:sym typeface="+mn-ea"/>
              </a:rPr>
              <a:t>    移动</a:t>
            </a:r>
            <a:r>
              <a:rPr lang="zh-CN" altLang="en-US" sz="1400" dirty="0">
                <a:solidFill>
                  <a:schemeClr val="tx1">
                    <a:lumMod val="65000"/>
                    <a:lumOff val="35000"/>
                  </a:schemeClr>
                </a:solidFill>
                <a:latin typeface="罗西钢笔行楷" panose="02010800040101010101" charset="-122"/>
                <a:ea typeface="罗西钢笔行楷" panose="02010800040101010101" charset="-122"/>
                <a:sym typeface="+mn-ea"/>
              </a:rPr>
              <a:t>开发也称为手机开发，或叫做移动互联网开发。是指以手机、</a:t>
            </a:r>
            <a:r>
              <a:rPr lang="en-US" altLang="zh-CN" sz="1400" dirty="0">
                <a:solidFill>
                  <a:schemeClr val="tx1">
                    <a:lumMod val="65000"/>
                    <a:lumOff val="35000"/>
                  </a:schemeClr>
                </a:solidFill>
                <a:latin typeface="罗西钢笔行楷" panose="02010800040101010101" charset="-122"/>
                <a:ea typeface="罗西钢笔行楷" panose="02010800040101010101" charset="-122"/>
                <a:sym typeface="+mn-ea"/>
              </a:rPr>
              <a:t>PDA</a:t>
            </a:r>
            <a:r>
              <a:rPr lang="zh-CN" altLang="en-US" sz="1400" dirty="0">
                <a:solidFill>
                  <a:schemeClr val="tx1">
                    <a:lumMod val="65000"/>
                    <a:lumOff val="35000"/>
                  </a:schemeClr>
                </a:solidFill>
                <a:latin typeface="罗西钢笔行楷" panose="02010800040101010101" charset="-122"/>
                <a:ea typeface="罗西钢笔行楷" panose="02010800040101010101" charset="-122"/>
                <a:sym typeface="+mn-ea"/>
              </a:rPr>
              <a:t>、</a:t>
            </a:r>
            <a:r>
              <a:rPr lang="en-US" altLang="zh-CN" sz="1400" dirty="0">
                <a:solidFill>
                  <a:schemeClr val="tx1">
                    <a:lumMod val="65000"/>
                    <a:lumOff val="35000"/>
                  </a:schemeClr>
                </a:solidFill>
                <a:latin typeface="罗西钢笔行楷" panose="02010800040101010101" charset="-122"/>
                <a:ea typeface="罗西钢笔行楷" panose="02010800040101010101" charset="-122"/>
                <a:sym typeface="+mn-ea"/>
              </a:rPr>
              <a:t>UMPC</a:t>
            </a:r>
            <a:r>
              <a:rPr lang="zh-CN" altLang="en-US" sz="1400" dirty="0">
                <a:solidFill>
                  <a:schemeClr val="tx1">
                    <a:lumMod val="65000"/>
                    <a:lumOff val="35000"/>
                  </a:schemeClr>
                </a:solidFill>
                <a:latin typeface="罗西钢笔行楷" panose="02010800040101010101" charset="-122"/>
                <a:ea typeface="罗西钢笔行楷" panose="02010800040101010101" charset="-122"/>
                <a:sym typeface="+mn-ea"/>
              </a:rPr>
              <a:t>等便携终端为基础，进行相应的开发工作，由于这些随身设备基本都采用无线上网的方式，因此，业内也称作为无线开发。.</a:t>
            </a:r>
            <a:endParaRPr lang="zh-CN" altLang="en-US" sz="1600" b="1" dirty="0">
              <a:solidFill>
                <a:schemeClr val="tx1">
                  <a:lumMod val="65000"/>
                  <a:lumOff val="35000"/>
                </a:schemeClr>
              </a:solidFill>
              <a:latin typeface="罗西钢笔行楷" panose="02010800040101010101" charset="-122"/>
              <a:ea typeface="罗西钢笔行楷" panose="02010800040101010101" charset="-122"/>
            </a:endParaRPr>
          </a:p>
        </p:txBody>
      </p:sp>
      <p:sp>
        <p:nvSpPr>
          <p:cNvPr id="18" name="TextBox 24"/>
          <p:cNvSpPr txBox="1"/>
          <p:nvPr/>
        </p:nvSpPr>
        <p:spPr>
          <a:xfrm>
            <a:off x="9653508" y="2304701"/>
            <a:ext cx="598241" cy="338554"/>
          </a:xfrm>
          <a:prstGeom prst="rect">
            <a:avLst/>
          </a:prstGeom>
          <a:noFill/>
        </p:spPr>
        <p:txBody>
          <a:bodyPr wrap="none" rtlCol="0">
            <a:spAutoFit/>
          </a:bodyPr>
          <a:lstStyle/>
          <a:p>
            <a:pPr algn="ctr"/>
            <a:r>
              <a:rPr lang="zh-CN" altLang="en-US" sz="1600" b="1" dirty="0" smtClean="0">
                <a:solidFill>
                  <a:schemeClr val="tx1">
                    <a:lumMod val="65000"/>
                    <a:lumOff val="35000"/>
                  </a:schemeClr>
                </a:solidFill>
                <a:latin typeface="罗西钢笔行楷" panose="02010800040101010101" charset="-122"/>
                <a:ea typeface="罗西钢笔行楷" panose="02010800040101010101" charset="-122"/>
              </a:rPr>
              <a:t>特点</a:t>
            </a:r>
            <a:endParaRPr lang="zh-CN" altLang="en-US" sz="1600" b="1" dirty="0">
              <a:solidFill>
                <a:schemeClr val="tx1">
                  <a:lumMod val="65000"/>
                  <a:lumOff val="35000"/>
                </a:schemeClr>
              </a:solidFill>
              <a:latin typeface="罗西钢笔行楷" panose="02010800040101010101" charset="-122"/>
              <a:ea typeface="罗西钢笔行楷" panose="02010800040101010101" charset="-122"/>
            </a:endParaRPr>
          </a:p>
        </p:txBody>
      </p:sp>
      <p:sp>
        <p:nvSpPr>
          <p:cNvPr id="19" name="TextBox 24"/>
          <p:cNvSpPr txBox="1"/>
          <p:nvPr/>
        </p:nvSpPr>
        <p:spPr>
          <a:xfrm>
            <a:off x="8599804" y="2944495"/>
            <a:ext cx="3067587" cy="2677656"/>
          </a:xfrm>
          <a:prstGeom prst="rect">
            <a:avLst/>
          </a:prstGeom>
          <a:noFill/>
        </p:spPr>
        <p:txBody>
          <a:bodyPr wrap="square" rtlCol="0">
            <a:spAutoFit/>
          </a:bodyPr>
          <a:lstStyle/>
          <a:p>
            <a:pPr>
              <a:lnSpc>
                <a:spcPct val="150000"/>
              </a:lnSpc>
              <a:buFont typeface="Wingdings" panose="05000000000000000000" pitchFamily="2" charset="2"/>
            </a:pPr>
            <a:r>
              <a:rPr lang="en-US" altLang="zh-CN" sz="1400" dirty="0" smtClean="0">
                <a:solidFill>
                  <a:schemeClr val="tx1">
                    <a:lumMod val="65000"/>
                    <a:lumOff val="35000"/>
                  </a:schemeClr>
                </a:solidFill>
                <a:latin typeface="罗西钢笔行楷" panose="02010800040101010101" charset="-122"/>
                <a:ea typeface="罗西钢笔行楷" panose="02010800040101010101" charset="-122"/>
                <a:sym typeface="+mn-ea"/>
              </a:rPr>
              <a:t>1. </a:t>
            </a:r>
            <a:r>
              <a:rPr lang="zh-CN" altLang="en-US" sz="1400" dirty="0" smtClean="0">
                <a:solidFill>
                  <a:schemeClr val="tx1">
                    <a:lumMod val="65000"/>
                    <a:lumOff val="35000"/>
                  </a:schemeClr>
                </a:solidFill>
                <a:latin typeface="罗西钢笔行楷" panose="02010800040101010101" charset="-122"/>
                <a:ea typeface="罗西钢笔行楷" panose="02010800040101010101" charset="-122"/>
                <a:sym typeface="+mn-ea"/>
              </a:rPr>
              <a:t>移动</a:t>
            </a:r>
            <a:r>
              <a:rPr lang="zh-CN" altLang="en-US" sz="1400" dirty="0">
                <a:solidFill>
                  <a:schemeClr val="tx1">
                    <a:lumMod val="65000"/>
                    <a:lumOff val="35000"/>
                  </a:schemeClr>
                </a:solidFill>
                <a:latin typeface="罗西钢笔行楷" panose="02010800040101010101" charset="-122"/>
                <a:ea typeface="罗西钢笔行楷" panose="02010800040101010101" charset="-122"/>
                <a:sym typeface="+mn-ea"/>
              </a:rPr>
              <a:t>端开发对象主要是手持设备，大致为</a:t>
            </a:r>
            <a:r>
              <a:rPr lang="en-US" altLang="zh-CN" sz="1400" dirty="0" err="1">
                <a:solidFill>
                  <a:schemeClr val="tx1">
                    <a:lumMod val="65000"/>
                    <a:lumOff val="35000"/>
                  </a:schemeClr>
                </a:solidFill>
                <a:latin typeface="罗西钢笔行楷" panose="02010800040101010101" charset="-122"/>
                <a:ea typeface="罗西钢笔行楷" panose="02010800040101010101" charset="-122"/>
                <a:sym typeface="+mn-ea"/>
              </a:rPr>
              <a:t>ios</a:t>
            </a:r>
            <a:r>
              <a:rPr lang="zh-CN" altLang="en-US" sz="1400" dirty="0">
                <a:solidFill>
                  <a:schemeClr val="tx1">
                    <a:lumMod val="65000"/>
                    <a:lumOff val="35000"/>
                  </a:schemeClr>
                </a:solidFill>
                <a:latin typeface="罗西钢笔行楷" panose="02010800040101010101" charset="-122"/>
                <a:ea typeface="罗西钢笔行楷" panose="02010800040101010101" charset="-122"/>
                <a:sym typeface="+mn-ea"/>
              </a:rPr>
              <a:t>和</a:t>
            </a:r>
            <a:r>
              <a:rPr lang="en-US" altLang="zh-CN" sz="1400" dirty="0">
                <a:solidFill>
                  <a:schemeClr val="tx1">
                    <a:lumMod val="65000"/>
                    <a:lumOff val="35000"/>
                  </a:schemeClr>
                </a:solidFill>
                <a:latin typeface="罗西钢笔行楷" panose="02010800040101010101" charset="-122"/>
                <a:ea typeface="罗西钢笔行楷" panose="02010800040101010101" charset="-122"/>
                <a:sym typeface="+mn-ea"/>
              </a:rPr>
              <a:t>android</a:t>
            </a:r>
            <a:r>
              <a:rPr lang="zh-CN" altLang="en-US" sz="1400" dirty="0">
                <a:solidFill>
                  <a:schemeClr val="tx1">
                    <a:lumMod val="65000"/>
                    <a:lumOff val="35000"/>
                  </a:schemeClr>
                </a:solidFill>
                <a:latin typeface="罗西钢笔行楷" panose="02010800040101010101" charset="-122"/>
                <a:ea typeface="罗西钢笔行楷" panose="02010800040101010101" charset="-122"/>
                <a:sym typeface="+mn-ea"/>
              </a:rPr>
              <a:t>系统</a:t>
            </a:r>
          </a:p>
          <a:p>
            <a:pPr>
              <a:lnSpc>
                <a:spcPct val="150000"/>
              </a:lnSpc>
              <a:buFont typeface="Wingdings" panose="05000000000000000000" pitchFamily="2" charset="2"/>
            </a:pPr>
            <a:r>
              <a:rPr lang="en-US" altLang="zh-CN" sz="1400" dirty="0" smtClean="0">
                <a:solidFill>
                  <a:schemeClr val="tx1">
                    <a:lumMod val="65000"/>
                    <a:lumOff val="35000"/>
                  </a:schemeClr>
                </a:solidFill>
                <a:latin typeface="罗西钢笔行楷" panose="02010800040101010101" charset="-122"/>
                <a:ea typeface="罗西钢笔行楷" panose="02010800040101010101" charset="-122"/>
                <a:sym typeface="+mn-ea"/>
              </a:rPr>
              <a:t>2. </a:t>
            </a:r>
            <a:r>
              <a:rPr lang="zh-CN" altLang="en-US" sz="1400" dirty="0" smtClean="0">
                <a:solidFill>
                  <a:schemeClr val="tx1">
                    <a:lumMod val="65000"/>
                    <a:lumOff val="35000"/>
                  </a:schemeClr>
                </a:solidFill>
                <a:latin typeface="罗西钢笔行楷" panose="02010800040101010101" charset="-122"/>
                <a:ea typeface="罗西钢笔行楷" panose="02010800040101010101" charset="-122"/>
                <a:sym typeface="+mn-ea"/>
              </a:rPr>
              <a:t>由于</a:t>
            </a:r>
            <a:r>
              <a:rPr lang="zh-CN" altLang="en-US" sz="1400" dirty="0">
                <a:solidFill>
                  <a:schemeClr val="tx1">
                    <a:lumMod val="65000"/>
                    <a:lumOff val="35000"/>
                  </a:schemeClr>
                </a:solidFill>
                <a:latin typeface="罗西钢笔行楷" panose="02010800040101010101" charset="-122"/>
                <a:ea typeface="罗西钢笔行楷" panose="02010800040101010101" charset="-122"/>
                <a:sym typeface="+mn-ea"/>
              </a:rPr>
              <a:t>具备</a:t>
            </a:r>
            <a:r>
              <a:rPr lang="en-US" altLang="zh-CN" sz="1400" dirty="0">
                <a:solidFill>
                  <a:schemeClr val="tx1">
                    <a:lumMod val="65000"/>
                    <a:lumOff val="35000"/>
                  </a:schemeClr>
                </a:solidFill>
                <a:latin typeface="罗西钢笔行楷" panose="02010800040101010101" charset="-122"/>
                <a:ea typeface="罗西钢笔行楷" panose="02010800040101010101" charset="-122"/>
                <a:sym typeface="+mn-ea"/>
              </a:rPr>
              <a:t>HTML5</a:t>
            </a:r>
            <a:r>
              <a:rPr lang="zh-CN" altLang="en-US" sz="1400" dirty="0">
                <a:solidFill>
                  <a:schemeClr val="tx1">
                    <a:lumMod val="65000"/>
                    <a:lumOff val="35000"/>
                  </a:schemeClr>
                </a:solidFill>
                <a:latin typeface="罗西钢笔行楷" panose="02010800040101010101" charset="-122"/>
                <a:ea typeface="罗西钢笔行楷" panose="02010800040101010101" charset="-122"/>
                <a:sym typeface="+mn-ea"/>
              </a:rPr>
              <a:t>特性也叫</a:t>
            </a:r>
            <a:r>
              <a:rPr lang="en-US" altLang="zh-CN" sz="1400" dirty="0">
                <a:solidFill>
                  <a:schemeClr val="tx1">
                    <a:lumMod val="65000"/>
                    <a:lumOff val="35000"/>
                  </a:schemeClr>
                </a:solidFill>
                <a:latin typeface="罗西钢笔行楷" panose="02010800040101010101" charset="-122"/>
                <a:ea typeface="罗西钢笔行楷" panose="02010800040101010101" charset="-122"/>
                <a:sym typeface="+mn-ea"/>
              </a:rPr>
              <a:t>H5</a:t>
            </a:r>
            <a:r>
              <a:rPr lang="zh-CN" altLang="en-US" sz="1400" dirty="0">
                <a:solidFill>
                  <a:schemeClr val="tx1">
                    <a:lumMod val="65000"/>
                    <a:lumOff val="35000"/>
                  </a:schemeClr>
                </a:solidFill>
                <a:latin typeface="罗西钢笔行楷" panose="02010800040101010101" charset="-122"/>
                <a:ea typeface="罗西钢笔行楷" panose="02010800040101010101" charset="-122"/>
                <a:sym typeface="+mn-ea"/>
              </a:rPr>
              <a:t>页面</a:t>
            </a:r>
          </a:p>
          <a:p>
            <a:pPr>
              <a:lnSpc>
                <a:spcPct val="150000"/>
              </a:lnSpc>
              <a:buFont typeface="Wingdings" panose="05000000000000000000" pitchFamily="2" charset="2"/>
            </a:pPr>
            <a:r>
              <a:rPr lang="en-US" altLang="zh-CN" sz="1400" dirty="0" smtClean="0">
                <a:solidFill>
                  <a:schemeClr val="tx1">
                    <a:lumMod val="65000"/>
                    <a:lumOff val="35000"/>
                  </a:schemeClr>
                </a:solidFill>
                <a:latin typeface="罗西钢笔行楷" panose="02010800040101010101" charset="-122"/>
                <a:ea typeface="罗西钢笔行楷" panose="02010800040101010101" charset="-122"/>
                <a:sym typeface="+mn-ea"/>
              </a:rPr>
              <a:t>3. </a:t>
            </a:r>
            <a:r>
              <a:rPr lang="zh-CN" altLang="en-US" sz="1400" dirty="0" smtClean="0">
                <a:solidFill>
                  <a:schemeClr val="tx1">
                    <a:lumMod val="65000"/>
                    <a:lumOff val="35000"/>
                  </a:schemeClr>
                </a:solidFill>
                <a:latin typeface="罗西钢笔行楷" panose="02010800040101010101" charset="-122"/>
                <a:ea typeface="罗西钢笔行楷" panose="02010800040101010101" charset="-122"/>
                <a:sym typeface="+mn-ea"/>
              </a:rPr>
              <a:t>基于</a:t>
            </a:r>
            <a:r>
              <a:rPr lang="en-US" altLang="zh-CN" sz="1400" dirty="0" err="1">
                <a:solidFill>
                  <a:schemeClr val="tx1">
                    <a:lumMod val="65000"/>
                    <a:lumOff val="35000"/>
                  </a:schemeClr>
                </a:solidFill>
                <a:latin typeface="罗西钢笔行楷" panose="02010800040101010101" charset="-122"/>
                <a:ea typeface="罗西钢笔行楷" panose="02010800040101010101" charset="-122"/>
                <a:sym typeface="+mn-ea"/>
              </a:rPr>
              <a:t>webkit</a:t>
            </a:r>
            <a:r>
              <a:rPr lang="zh-CN" altLang="en-US" sz="1400" dirty="0">
                <a:solidFill>
                  <a:schemeClr val="tx1">
                    <a:lumMod val="65000"/>
                    <a:lumOff val="35000"/>
                  </a:schemeClr>
                </a:solidFill>
                <a:latin typeface="罗西钢笔行楷" panose="02010800040101010101" charset="-122"/>
                <a:ea typeface="罗西钢笔行楷" panose="02010800040101010101" charset="-122"/>
                <a:sym typeface="+mn-ea"/>
              </a:rPr>
              <a:t>开发，不必考虑浏览器兼容性（再见</a:t>
            </a:r>
            <a:r>
              <a:rPr lang="en-US" altLang="zh-CN" sz="1400" dirty="0">
                <a:solidFill>
                  <a:schemeClr val="tx1">
                    <a:lumMod val="65000"/>
                    <a:lumOff val="35000"/>
                  </a:schemeClr>
                </a:solidFill>
                <a:latin typeface="罗西钢笔行楷" panose="02010800040101010101" charset="-122"/>
                <a:ea typeface="罗西钢笔行楷" panose="02010800040101010101" charset="-122"/>
                <a:sym typeface="+mn-ea"/>
              </a:rPr>
              <a:t>IE</a:t>
            </a:r>
            <a:r>
              <a:rPr lang="zh-CN" altLang="en-US" sz="1400" dirty="0">
                <a:solidFill>
                  <a:schemeClr val="tx1">
                    <a:lumMod val="65000"/>
                    <a:lumOff val="35000"/>
                  </a:schemeClr>
                </a:solidFill>
                <a:latin typeface="罗西钢笔行楷" panose="02010800040101010101" charset="-122"/>
                <a:ea typeface="罗西钢笔行楷" panose="02010800040101010101" charset="-122"/>
                <a:sym typeface="+mn-ea"/>
              </a:rPr>
              <a:t>；））</a:t>
            </a:r>
          </a:p>
          <a:p>
            <a:pPr>
              <a:lnSpc>
                <a:spcPct val="150000"/>
              </a:lnSpc>
              <a:buFont typeface="Wingdings" panose="05000000000000000000" pitchFamily="2" charset="2"/>
            </a:pPr>
            <a:r>
              <a:rPr lang="en-US" altLang="zh-CN" sz="1400" dirty="0" smtClean="0">
                <a:solidFill>
                  <a:schemeClr val="tx1">
                    <a:lumMod val="65000"/>
                    <a:lumOff val="35000"/>
                  </a:schemeClr>
                </a:solidFill>
                <a:latin typeface="罗西钢笔行楷" panose="02010800040101010101" charset="-122"/>
                <a:ea typeface="罗西钢笔行楷" panose="02010800040101010101" charset="-122"/>
                <a:sym typeface="+mn-ea"/>
              </a:rPr>
              <a:t>4. </a:t>
            </a:r>
            <a:r>
              <a:rPr lang="zh-CN" altLang="en-US" sz="1400" dirty="0" smtClean="0">
                <a:solidFill>
                  <a:schemeClr val="tx1">
                    <a:lumMod val="65000"/>
                    <a:lumOff val="35000"/>
                  </a:schemeClr>
                </a:solidFill>
                <a:latin typeface="罗西钢笔行楷" panose="02010800040101010101" charset="-122"/>
                <a:ea typeface="罗西钢笔行楷" panose="02010800040101010101" charset="-122"/>
                <a:sym typeface="+mn-ea"/>
              </a:rPr>
              <a:t>由于</a:t>
            </a:r>
            <a:r>
              <a:rPr lang="zh-CN" altLang="en-US" sz="1400" dirty="0">
                <a:solidFill>
                  <a:schemeClr val="tx1">
                    <a:lumMod val="65000"/>
                    <a:lumOff val="35000"/>
                  </a:schemeClr>
                </a:solidFill>
                <a:latin typeface="罗西钢笔行楷" panose="02010800040101010101" charset="-122"/>
                <a:ea typeface="罗西钢笔行楷" panose="02010800040101010101" charset="-122"/>
                <a:sym typeface="+mn-ea"/>
              </a:rPr>
              <a:t>移动端屏幕尺寸五花八门，因此有更高的适配要求</a:t>
            </a:r>
          </a:p>
          <a:p>
            <a:pPr>
              <a:lnSpc>
                <a:spcPct val="150000"/>
              </a:lnSpc>
              <a:buFont typeface="Wingdings" panose="05000000000000000000" pitchFamily="2" charset="2"/>
            </a:pPr>
            <a:r>
              <a:rPr lang="zh-CN" altLang="en-US" sz="1400" dirty="0">
                <a:solidFill>
                  <a:schemeClr val="tx1">
                    <a:lumMod val="65000"/>
                    <a:lumOff val="35000"/>
                  </a:schemeClr>
                </a:solidFill>
                <a:latin typeface="罗西钢笔行楷" panose="02010800040101010101" charset="-122"/>
                <a:ea typeface="罗西钢笔行楷" panose="02010800040101010101" charset="-122"/>
                <a:sym typeface="+mn-ea"/>
              </a:rPr>
              <a:t>高性能要求</a:t>
            </a:r>
            <a:endParaRPr lang="zh-CN" altLang="en-US" sz="1600" b="1" dirty="0">
              <a:solidFill>
                <a:schemeClr val="tx1">
                  <a:lumMod val="65000"/>
                  <a:lumOff val="35000"/>
                </a:schemeClr>
              </a:solidFill>
              <a:latin typeface="罗西钢笔行楷" panose="02010800040101010101" charset="-122"/>
              <a:ea typeface="罗西钢笔行楷" panose="02010800040101010101" charset="-122"/>
            </a:endParaRPr>
          </a:p>
        </p:txBody>
      </p:sp>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75731" y="1933262"/>
            <a:ext cx="3910998" cy="3998273"/>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500"/>
                                        <p:tgtEl>
                                          <p:spTgt spid="24"/>
                                        </p:tgtEl>
                                      </p:cBhvr>
                                    </p:animEffect>
                                  </p:childTnLst>
                                </p:cTn>
                              </p:par>
                            </p:childTnLst>
                          </p:cTn>
                        </p:par>
                        <p:par>
                          <p:cTn id="8" fill="hold">
                            <p:stCondLst>
                              <p:cond delay="500"/>
                            </p:stCondLst>
                            <p:childTnLst>
                              <p:par>
                                <p:cTn id="9" presetID="14" presetClass="entr" presetSubtype="5"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randombar(vertical)">
                                      <p:cBhvr>
                                        <p:cTn id="11" dur="500"/>
                                        <p:tgtEl>
                                          <p:spTgt spid="2"/>
                                        </p:tgtEl>
                                      </p:cBhvr>
                                    </p:animEffect>
                                  </p:childTnLst>
                                </p:cTn>
                              </p:par>
                              <p:par>
                                <p:cTn id="12" presetID="12" presetClass="entr" presetSubtype="4" fill="hold" grpId="0" nodeType="with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additive="base">
                                        <p:cTn id="14" dur="500"/>
                                        <p:tgtEl>
                                          <p:spTgt spid="3"/>
                                        </p:tgtEl>
                                        <p:attrNameLst>
                                          <p:attrName>ppt_y</p:attrName>
                                        </p:attrNameLst>
                                      </p:cBhvr>
                                      <p:tavLst>
                                        <p:tav tm="0">
                                          <p:val>
                                            <p:strVal val="#ppt_y+#ppt_h*1.125000"/>
                                          </p:val>
                                        </p:tav>
                                        <p:tav tm="100000">
                                          <p:val>
                                            <p:strVal val="#ppt_y"/>
                                          </p:val>
                                        </p:tav>
                                      </p:tavLst>
                                    </p:anim>
                                    <p:animEffect transition="in" filter="wipe(up)">
                                      <p:cBhvr>
                                        <p:cTn id="15" dur="500"/>
                                        <p:tgtEl>
                                          <p:spTgt spid="3"/>
                                        </p:tgtEl>
                                      </p:cBhvr>
                                    </p:animEffect>
                                  </p:childTnLst>
                                </p:cTn>
                              </p:par>
                            </p:childTnLst>
                          </p:cTn>
                        </p:par>
                        <p:par>
                          <p:cTn id="16" fill="hold">
                            <p:stCondLst>
                              <p:cond delay="1000"/>
                            </p:stCondLst>
                            <p:childTnLst>
                              <p:par>
                                <p:cTn id="17" presetID="22" presetClass="entr" presetSubtype="8" fill="hold" grpId="0" nodeType="after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wipe(left)">
                                      <p:cBhvr>
                                        <p:cTn id="19" dur="500"/>
                                        <p:tgtEl>
                                          <p:spTgt spid="16"/>
                                        </p:tgtEl>
                                      </p:cBhvr>
                                    </p:animEffect>
                                  </p:childTnLst>
                                </p:cTn>
                              </p:par>
                            </p:childTnLst>
                          </p:cTn>
                        </p:par>
                        <p:par>
                          <p:cTn id="20" fill="hold">
                            <p:stCondLst>
                              <p:cond delay="1500"/>
                            </p:stCondLst>
                            <p:childTnLst>
                              <p:par>
                                <p:cTn id="21" presetID="22" presetClass="entr" presetSubtype="8" fill="hold" grpId="0" nodeType="after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wipe(left)">
                                      <p:cBhvr>
                                        <p:cTn id="23" dur="500"/>
                                        <p:tgtEl>
                                          <p:spTgt spid="17"/>
                                        </p:tgtEl>
                                      </p:cBhvr>
                                    </p:animEffect>
                                  </p:childTnLst>
                                </p:cTn>
                              </p:par>
                            </p:childTnLst>
                          </p:cTn>
                        </p:par>
                        <p:par>
                          <p:cTn id="24" fill="hold">
                            <p:stCondLst>
                              <p:cond delay="2000"/>
                            </p:stCondLst>
                            <p:childTnLst>
                              <p:par>
                                <p:cTn id="25" presetID="22" presetClass="entr" presetSubtype="1" fill="hold" nodeType="after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wipe(up)">
                                      <p:cBhvr>
                                        <p:cTn id="27" dur="500"/>
                                        <p:tgtEl>
                                          <p:spTgt spid="14"/>
                                        </p:tgtEl>
                                      </p:cBhvr>
                                    </p:animEffect>
                                  </p:childTnLst>
                                </p:cTn>
                              </p:par>
                            </p:childTnLst>
                          </p:cTn>
                        </p:par>
                        <p:par>
                          <p:cTn id="28" fill="hold">
                            <p:stCondLst>
                              <p:cond delay="2500"/>
                            </p:stCondLst>
                            <p:childTnLst>
                              <p:par>
                                <p:cTn id="29" presetID="22" presetClass="entr" presetSubtype="1" fill="hold" nodeType="after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wipe(up)">
                                      <p:cBhvr>
                                        <p:cTn id="31" dur="500"/>
                                        <p:tgtEl>
                                          <p:spTgt spid="15"/>
                                        </p:tgtEl>
                                      </p:cBhvr>
                                    </p:animEffect>
                                  </p:childTnLst>
                                </p:cTn>
                              </p:par>
                            </p:childTnLst>
                          </p:cTn>
                        </p:par>
                        <p:par>
                          <p:cTn id="32" fill="hold">
                            <p:stCondLst>
                              <p:cond delay="3000"/>
                            </p:stCondLst>
                            <p:childTnLst>
                              <p:par>
                                <p:cTn id="33" presetID="22" presetClass="entr" presetSubtype="8" fill="hold" grpId="0" nodeType="after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wipe(left)">
                                      <p:cBhvr>
                                        <p:cTn id="35" dur="500"/>
                                        <p:tgtEl>
                                          <p:spTgt spid="18"/>
                                        </p:tgtEl>
                                      </p:cBhvr>
                                    </p:animEffect>
                                  </p:childTnLst>
                                </p:cTn>
                              </p:par>
                            </p:childTnLst>
                          </p:cTn>
                        </p:par>
                        <p:par>
                          <p:cTn id="36" fill="hold">
                            <p:stCondLst>
                              <p:cond delay="3500"/>
                            </p:stCondLst>
                            <p:childTnLst>
                              <p:par>
                                <p:cTn id="37" presetID="22" presetClass="entr" presetSubtype="8" fill="hold" grpId="0" nodeType="after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wipe(left)">
                                      <p:cBhvr>
                                        <p:cTn id="39" dur="500"/>
                                        <p:tgtEl>
                                          <p:spTgt spid="19"/>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5"/>
                                        </p:tgtEl>
                                        <p:attrNameLst>
                                          <p:attrName>style.visibility</p:attrName>
                                        </p:attrNameLst>
                                      </p:cBhvr>
                                      <p:to>
                                        <p:strVal val="visible"/>
                                      </p:to>
                                    </p:set>
                                    <p:animEffect transition="in" filter="fade">
                                      <p:cBhvr>
                                        <p:cTn id="4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6" grpId="0"/>
      <p:bldP spid="17" grpId="0"/>
      <p:bldP spid="18" grpId="0"/>
      <p:bldP spid="1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阴影"/>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294890" y="1798955"/>
            <a:ext cx="7601585" cy="3545840"/>
          </a:xfrm>
          <a:prstGeom prst="rect">
            <a:avLst/>
          </a:prstGeom>
        </p:spPr>
      </p:pic>
      <p:pic>
        <p:nvPicPr>
          <p:cNvPr id="3" name="图片 2" descr="饮料"/>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730865" y="4404360"/>
            <a:ext cx="1010285" cy="2061845"/>
          </a:xfrm>
          <a:prstGeom prst="rect">
            <a:avLst/>
          </a:prstGeom>
        </p:spPr>
      </p:pic>
      <p:sp>
        <p:nvSpPr>
          <p:cNvPr id="4" name="文本框 3"/>
          <p:cNvSpPr txBox="1"/>
          <p:nvPr/>
        </p:nvSpPr>
        <p:spPr>
          <a:xfrm>
            <a:off x="4859020" y="2157095"/>
            <a:ext cx="2472690" cy="701040"/>
          </a:xfrm>
          <a:prstGeom prst="rect">
            <a:avLst/>
          </a:prstGeom>
          <a:noFill/>
        </p:spPr>
        <p:txBody>
          <a:bodyPr wrap="square" rtlCol="0">
            <a:spAutoFit/>
          </a:bodyPr>
          <a:lstStyle/>
          <a:p>
            <a:pPr algn="ctr"/>
            <a:r>
              <a:rPr lang="en-US" altLang="zh-CN" sz="4000">
                <a:solidFill>
                  <a:srgbClr val="55463D"/>
                </a:solidFill>
                <a:latin typeface="罗西钢笔行楷" panose="02010800040101010101" charset="-122"/>
                <a:ea typeface="罗西钢笔行楷" panose="02010800040101010101" charset="-122"/>
              </a:rPr>
              <a:t>Part.02</a:t>
            </a:r>
          </a:p>
        </p:txBody>
      </p:sp>
      <p:sp>
        <p:nvSpPr>
          <p:cNvPr id="5" name="文本框 4"/>
          <p:cNvSpPr txBox="1"/>
          <p:nvPr/>
        </p:nvSpPr>
        <p:spPr>
          <a:xfrm>
            <a:off x="4269105" y="3013075"/>
            <a:ext cx="3651885" cy="664862"/>
          </a:xfrm>
          <a:prstGeom prst="rect">
            <a:avLst/>
          </a:prstGeom>
          <a:noFill/>
        </p:spPr>
        <p:txBody>
          <a:bodyPr wrap="square" rtlCol="0">
            <a:spAutoFit/>
          </a:bodyPr>
          <a:lstStyle/>
          <a:p>
            <a:pPr algn="ctr" fontAlgn="auto">
              <a:lnSpc>
                <a:spcPct val="150000"/>
              </a:lnSpc>
            </a:pPr>
            <a:r>
              <a:rPr lang="zh-CN" altLang="en-US" sz="2800" b="1" dirty="0" smtClean="0"/>
              <a:t>移动</a:t>
            </a:r>
            <a:r>
              <a:rPr lang="en-US" altLang="zh-CN" sz="2800" b="1" dirty="0" smtClean="0"/>
              <a:t>web</a:t>
            </a:r>
            <a:r>
              <a:rPr lang="zh-CN" altLang="en-US" sz="2800" b="1" dirty="0" smtClean="0"/>
              <a:t>的三种形式</a:t>
            </a:r>
            <a:endParaRPr lang="en-US" altLang="zh-CN" sz="2800" b="1" dirty="0" smtClean="0"/>
          </a:p>
        </p:txBody>
      </p:sp>
      <p:pic>
        <p:nvPicPr>
          <p:cNvPr id="24" name="图片 23" descr="树枝"/>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160" y="-22225"/>
            <a:ext cx="1713230" cy="1844040"/>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500"/>
                                        <p:tgtEl>
                                          <p:spTgt spid="24"/>
                                        </p:tgtEl>
                                      </p:cBhvr>
                                    </p:animEffect>
                                  </p:childTnLst>
                                </p:cTn>
                              </p:par>
                              <p:par>
                                <p:cTn id="8" presetID="53" presetClass="entr" presetSubtype="16"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 calcmode="lin" valueType="num">
                                      <p:cBhvr>
                                        <p:cTn id="10" dur="500" fill="hold"/>
                                        <p:tgtEl>
                                          <p:spTgt spid="3"/>
                                        </p:tgtEl>
                                        <p:attrNameLst>
                                          <p:attrName>ppt_w</p:attrName>
                                        </p:attrNameLst>
                                      </p:cBhvr>
                                      <p:tavLst>
                                        <p:tav tm="0">
                                          <p:val>
                                            <p:fltVal val="0"/>
                                          </p:val>
                                        </p:tav>
                                        <p:tav tm="100000">
                                          <p:val>
                                            <p:strVal val="#ppt_w"/>
                                          </p:val>
                                        </p:tav>
                                      </p:tavLst>
                                    </p:anim>
                                    <p:anim calcmode="lin" valueType="num">
                                      <p:cBhvr>
                                        <p:cTn id="11" dur="500" fill="hold"/>
                                        <p:tgtEl>
                                          <p:spTgt spid="3"/>
                                        </p:tgtEl>
                                        <p:attrNameLst>
                                          <p:attrName>ppt_h</p:attrName>
                                        </p:attrNameLst>
                                      </p:cBhvr>
                                      <p:tavLst>
                                        <p:tav tm="0">
                                          <p:val>
                                            <p:fltVal val="0"/>
                                          </p:val>
                                        </p:tav>
                                        <p:tav tm="100000">
                                          <p:val>
                                            <p:strVal val="#ppt_h"/>
                                          </p:val>
                                        </p:tav>
                                      </p:tavLst>
                                    </p:anim>
                                    <p:animEffect transition="in" filter="fade">
                                      <p:cBhvr>
                                        <p:cTn id="12" dur="500"/>
                                        <p:tgtEl>
                                          <p:spTgt spid="3"/>
                                        </p:tgtEl>
                                      </p:cBhvr>
                                    </p:animEffect>
                                  </p:childTnLst>
                                </p:cTn>
                              </p:par>
                            </p:childTnLst>
                          </p:cTn>
                        </p:par>
                        <p:par>
                          <p:cTn id="13" fill="hold">
                            <p:stCondLst>
                              <p:cond delay="500"/>
                            </p:stCondLst>
                            <p:childTnLst>
                              <p:par>
                                <p:cTn id="14" presetID="55" presetClass="entr" presetSubtype="0" fill="hold" nodeType="afterEffect">
                                  <p:stCondLst>
                                    <p:cond delay="0"/>
                                  </p:stCondLst>
                                  <p:childTnLst>
                                    <p:set>
                                      <p:cBhvr>
                                        <p:cTn id="15" dur="1" fill="hold">
                                          <p:stCondLst>
                                            <p:cond delay="0"/>
                                          </p:stCondLst>
                                        </p:cTn>
                                        <p:tgtEl>
                                          <p:spTgt spid="2"/>
                                        </p:tgtEl>
                                        <p:attrNameLst>
                                          <p:attrName>style.visibility</p:attrName>
                                        </p:attrNameLst>
                                      </p:cBhvr>
                                      <p:to>
                                        <p:strVal val="visible"/>
                                      </p:to>
                                    </p:set>
                                    <p:anim calcmode="lin" valueType="num">
                                      <p:cBhvr>
                                        <p:cTn id="16" dur="500" fill="hold"/>
                                        <p:tgtEl>
                                          <p:spTgt spid="2"/>
                                        </p:tgtEl>
                                        <p:attrNameLst>
                                          <p:attrName>ppt_w</p:attrName>
                                        </p:attrNameLst>
                                      </p:cBhvr>
                                      <p:tavLst>
                                        <p:tav tm="0">
                                          <p:val>
                                            <p:strVal val="#ppt_w*0.70"/>
                                          </p:val>
                                        </p:tav>
                                        <p:tav tm="100000">
                                          <p:val>
                                            <p:strVal val="#ppt_w"/>
                                          </p:val>
                                        </p:tav>
                                      </p:tavLst>
                                    </p:anim>
                                    <p:anim calcmode="lin" valueType="num">
                                      <p:cBhvr>
                                        <p:cTn id="17" dur="500" fill="hold"/>
                                        <p:tgtEl>
                                          <p:spTgt spid="2"/>
                                        </p:tgtEl>
                                        <p:attrNameLst>
                                          <p:attrName>ppt_h</p:attrName>
                                        </p:attrNameLst>
                                      </p:cBhvr>
                                      <p:tavLst>
                                        <p:tav tm="0">
                                          <p:val>
                                            <p:strVal val="#ppt_h"/>
                                          </p:val>
                                        </p:tav>
                                        <p:tav tm="100000">
                                          <p:val>
                                            <p:strVal val="#ppt_h"/>
                                          </p:val>
                                        </p:tav>
                                      </p:tavLst>
                                    </p:anim>
                                    <p:animEffect transition="in" filter="fade">
                                      <p:cBhvr>
                                        <p:cTn id="18" dur="500"/>
                                        <p:tgtEl>
                                          <p:spTgt spid="2"/>
                                        </p:tgtEl>
                                      </p:cBhvr>
                                    </p:animEffect>
                                  </p:childTnLst>
                                </p:cTn>
                              </p:par>
                            </p:childTnLst>
                          </p:cTn>
                        </p:par>
                        <p:par>
                          <p:cTn id="19" fill="hold">
                            <p:stCondLst>
                              <p:cond delay="1000"/>
                            </p:stCondLst>
                            <p:childTnLst>
                              <p:par>
                                <p:cTn id="20" presetID="12" presetClass="entr" presetSubtype="1" fill="hold" grpId="0" nodeType="afterEffect">
                                  <p:stCondLst>
                                    <p:cond delay="0"/>
                                  </p:stCondLst>
                                  <p:childTnLst>
                                    <p:set>
                                      <p:cBhvr>
                                        <p:cTn id="21" dur="1" fill="hold">
                                          <p:stCondLst>
                                            <p:cond delay="0"/>
                                          </p:stCondLst>
                                        </p:cTn>
                                        <p:tgtEl>
                                          <p:spTgt spid="4"/>
                                        </p:tgtEl>
                                        <p:attrNameLst>
                                          <p:attrName>style.visibility</p:attrName>
                                        </p:attrNameLst>
                                      </p:cBhvr>
                                      <p:to>
                                        <p:strVal val="visible"/>
                                      </p:to>
                                    </p:set>
                                    <p:anim calcmode="lin" valueType="num">
                                      <p:cBhvr additive="base">
                                        <p:cTn id="22" dur="500"/>
                                        <p:tgtEl>
                                          <p:spTgt spid="4"/>
                                        </p:tgtEl>
                                        <p:attrNameLst>
                                          <p:attrName>ppt_y</p:attrName>
                                        </p:attrNameLst>
                                      </p:cBhvr>
                                      <p:tavLst>
                                        <p:tav tm="0">
                                          <p:val>
                                            <p:strVal val="#ppt_y-#ppt_h*1.125000"/>
                                          </p:val>
                                        </p:tav>
                                        <p:tav tm="100000">
                                          <p:val>
                                            <p:strVal val="#ppt_y"/>
                                          </p:val>
                                        </p:tav>
                                      </p:tavLst>
                                    </p:anim>
                                    <p:animEffect transition="in" filter="wipe(down)">
                                      <p:cBhvr>
                                        <p:cTn id="23" dur="500"/>
                                        <p:tgtEl>
                                          <p:spTgt spid="4"/>
                                        </p:tgtEl>
                                      </p:cBhvr>
                                    </p:animEffect>
                                  </p:childTnLst>
                                </p:cTn>
                              </p:par>
                            </p:childTnLst>
                          </p:cTn>
                        </p:par>
                        <p:par>
                          <p:cTn id="24" fill="hold">
                            <p:stCondLst>
                              <p:cond delay="1500"/>
                            </p:stCondLst>
                            <p:childTnLst>
                              <p:par>
                                <p:cTn id="25" presetID="14" presetClass="entr" presetSubtype="5" fill="hold" grpId="0" nodeType="after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randombar(vertical)">
                                      <p:cBhvr>
                                        <p:cTn id="2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未标题-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308475" y="429260"/>
            <a:ext cx="3445510" cy="643890"/>
          </a:xfrm>
          <a:prstGeom prst="rect">
            <a:avLst/>
          </a:prstGeom>
        </p:spPr>
      </p:pic>
      <p:sp>
        <p:nvSpPr>
          <p:cNvPr id="3" name="文本框 2"/>
          <p:cNvSpPr txBox="1"/>
          <p:nvPr/>
        </p:nvSpPr>
        <p:spPr>
          <a:xfrm>
            <a:off x="5039360" y="568325"/>
            <a:ext cx="2600960" cy="369332"/>
          </a:xfrm>
          <a:prstGeom prst="rect">
            <a:avLst/>
          </a:prstGeom>
          <a:noFill/>
        </p:spPr>
        <p:txBody>
          <a:bodyPr wrap="square" rtlCol="0">
            <a:spAutoFit/>
          </a:bodyPr>
          <a:lstStyle/>
          <a:p>
            <a:r>
              <a:rPr lang="zh-CN" altLang="en-US" b="1" dirty="0" smtClean="0">
                <a:solidFill>
                  <a:srgbClr val="55463D"/>
                </a:solidFill>
                <a:latin typeface="罗西钢笔行楷" panose="02010800040101010101" charset="-122"/>
                <a:ea typeface="罗西钢笔行楷" panose="02010800040101010101" charset="-122"/>
              </a:rPr>
              <a:t>移动</a:t>
            </a:r>
            <a:r>
              <a:rPr lang="en-US" altLang="zh-CN" b="1" dirty="0" smtClean="0">
                <a:solidFill>
                  <a:srgbClr val="55463D"/>
                </a:solidFill>
                <a:latin typeface="罗西钢笔行楷" panose="02010800040101010101" charset="-122"/>
                <a:ea typeface="罗西钢笔行楷" panose="02010800040101010101" charset="-122"/>
              </a:rPr>
              <a:t>web</a:t>
            </a:r>
            <a:r>
              <a:rPr lang="zh-CN" altLang="en-US" b="1" dirty="0" smtClean="0">
                <a:solidFill>
                  <a:srgbClr val="55463D"/>
                </a:solidFill>
                <a:latin typeface="罗西钢笔行楷" panose="02010800040101010101" charset="-122"/>
                <a:ea typeface="罗西钢笔行楷" panose="02010800040101010101" charset="-122"/>
              </a:rPr>
              <a:t>的三种形式</a:t>
            </a:r>
            <a:endParaRPr lang="en-US" altLang="zh-CN" b="1" dirty="0" smtClean="0">
              <a:solidFill>
                <a:srgbClr val="55463D"/>
              </a:solidFill>
              <a:latin typeface="罗西钢笔行楷" panose="02010800040101010101" charset="-122"/>
              <a:ea typeface="罗西钢笔行楷" panose="02010800040101010101" charset="-122"/>
            </a:endParaRPr>
          </a:p>
        </p:txBody>
      </p:sp>
      <p:pic>
        <p:nvPicPr>
          <p:cNvPr id="24" name="图片 23" descr="树枝"/>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7315" y="-313690"/>
            <a:ext cx="1713230" cy="1844040"/>
          </a:xfrm>
          <a:prstGeom prst="rect">
            <a:avLst/>
          </a:prstGeom>
        </p:spPr>
      </p:pic>
      <p:grpSp>
        <p:nvGrpSpPr>
          <p:cNvPr id="21" name="组合 20"/>
          <p:cNvGrpSpPr/>
          <p:nvPr/>
        </p:nvGrpSpPr>
        <p:grpSpPr>
          <a:xfrm>
            <a:off x="1437005" y="1684655"/>
            <a:ext cx="624840" cy="624840"/>
            <a:chOff x="3356" y="3530"/>
            <a:chExt cx="984" cy="984"/>
          </a:xfrm>
        </p:grpSpPr>
        <p:sp>
          <p:nvSpPr>
            <p:cNvPr id="14" name="椭圆 13"/>
            <p:cNvSpPr/>
            <p:nvPr/>
          </p:nvSpPr>
          <p:spPr>
            <a:xfrm>
              <a:off x="3356" y="3530"/>
              <a:ext cx="984" cy="984"/>
            </a:xfrm>
            <a:prstGeom prst="ellipse">
              <a:avLst/>
            </a:prstGeom>
            <a:noFill/>
            <a:ln>
              <a:solidFill>
                <a:srgbClr val="55463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2" name="搜索"/>
            <p:cNvSpPr/>
            <p:nvPr/>
          </p:nvSpPr>
          <p:spPr>
            <a:xfrm>
              <a:off x="3583" y="3686"/>
              <a:ext cx="530" cy="672"/>
            </a:xfrm>
            <a:custGeom>
              <a:avLst/>
              <a:gdLst/>
              <a:ahLst/>
              <a:cxnLst/>
              <a:rect l="l" t="t" r="r" b="b"/>
              <a:pathLst>
                <a:path w="926557" h="1124410">
                  <a:moveTo>
                    <a:pt x="319502" y="42976"/>
                  </a:moveTo>
                  <a:cubicBezTo>
                    <a:pt x="167768" y="42976"/>
                    <a:pt x="44763" y="161072"/>
                    <a:pt x="44763" y="306750"/>
                  </a:cubicBezTo>
                  <a:cubicBezTo>
                    <a:pt x="44763" y="452429"/>
                    <a:pt x="167768" y="570525"/>
                    <a:pt x="319502" y="570525"/>
                  </a:cubicBezTo>
                  <a:cubicBezTo>
                    <a:pt x="471237" y="570525"/>
                    <a:pt x="594242" y="452429"/>
                    <a:pt x="594242" y="306750"/>
                  </a:cubicBezTo>
                  <a:cubicBezTo>
                    <a:pt x="594242" y="161072"/>
                    <a:pt x="471237" y="42976"/>
                    <a:pt x="319502" y="42976"/>
                  </a:cubicBezTo>
                  <a:close/>
                  <a:moveTo>
                    <a:pt x="319502" y="0"/>
                  </a:moveTo>
                  <a:cubicBezTo>
                    <a:pt x="495959" y="0"/>
                    <a:pt x="639005" y="137337"/>
                    <a:pt x="639005" y="306750"/>
                  </a:cubicBezTo>
                  <a:cubicBezTo>
                    <a:pt x="639005" y="405310"/>
                    <a:pt x="590590" y="493013"/>
                    <a:pt x="515156" y="548896"/>
                  </a:cubicBezTo>
                  <a:lnTo>
                    <a:pt x="582115" y="648710"/>
                  </a:lnTo>
                  <a:lnTo>
                    <a:pt x="602593" y="634624"/>
                  </a:lnTo>
                  <a:cubicBezTo>
                    <a:pt x="861748" y="850694"/>
                    <a:pt x="940987" y="1016410"/>
                    <a:pt x="924472" y="1076071"/>
                  </a:cubicBezTo>
                  <a:cubicBezTo>
                    <a:pt x="918911" y="1116496"/>
                    <a:pt x="880404" y="1127298"/>
                    <a:pt x="856539" y="1123792"/>
                  </a:cubicBezTo>
                  <a:cubicBezTo>
                    <a:pt x="699114" y="1087767"/>
                    <a:pt x="580304" y="803802"/>
                    <a:pt x="527916" y="685990"/>
                  </a:cubicBezTo>
                  <a:lnTo>
                    <a:pt x="547442" y="672559"/>
                  </a:lnTo>
                  <a:lnTo>
                    <a:pt x="479840" y="571786"/>
                  </a:lnTo>
                  <a:cubicBezTo>
                    <a:pt x="432836" y="598404"/>
                    <a:pt x="378006" y="613501"/>
                    <a:pt x="319502" y="613501"/>
                  </a:cubicBezTo>
                  <a:cubicBezTo>
                    <a:pt x="143046" y="613501"/>
                    <a:pt x="0" y="476164"/>
                    <a:pt x="0" y="306750"/>
                  </a:cubicBezTo>
                  <a:cubicBezTo>
                    <a:pt x="0" y="137337"/>
                    <a:pt x="143046" y="0"/>
                    <a:pt x="319502" y="0"/>
                  </a:cubicBezTo>
                  <a:close/>
                </a:path>
              </a:pathLst>
            </a:custGeom>
            <a:solidFill>
              <a:srgbClr val="55463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en-US">
                <a:solidFill>
                  <a:srgbClr val="FFFFFF"/>
                </a:solidFill>
              </a:endParaRPr>
            </a:p>
          </p:txBody>
        </p:sp>
      </p:grpSp>
      <p:grpSp>
        <p:nvGrpSpPr>
          <p:cNvPr id="28" name="组合 27"/>
          <p:cNvGrpSpPr/>
          <p:nvPr/>
        </p:nvGrpSpPr>
        <p:grpSpPr>
          <a:xfrm>
            <a:off x="1437005" y="3498215"/>
            <a:ext cx="624840" cy="624840"/>
            <a:chOff x="5956" y="3530"/>
            <a:chExt cx="984" cy="984"/>
          </a:xfrm>
        </p:grpSpPr>
        <p:sp>
          <p:nvSpPr>
            <p:cNvPr id="18" name="椭圆 17"/>
            <p:cNvSpPr/>
            <p:nvPr/>
          </p:nvSpPr>
          <p:spPr>
            <a:xfrm>
              <a:off x="5956" y="3530"/>
              <a:ext cx="984" cy="984"/>
            </a:xfrm>
            <a:prstGeom prst="ellipse">
              <a:avLst/>
            </a:prstGeom>
            <a:noFill/>
            <a:ln>
              <a:solidFill>
                <a:srgbClr val="55463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书本"/>
            <p:cNvSpPr/>
            <p:nvPr/>
          </p:nvSpPr>
          <p:spPr bwMode="auto">
            <a:xfrm>
              <a:off x="6179" y="3713"/>
              <a:ext cx="539" cy="617"/>
            </a:xfrm>
            <a:custGeom>
              <a:avLst/>
              <a:gdLst>
                <a:gd name="T0" fmla="*/ 1457935 w 3279"/>
                <a:gd name="T1" fmla="*/ 1800397 h 3279"/>
                <a:gd name="T2" fmla="*/ 336911 w 3279"/>
                <a:gd name="T3" fmla="*/ 1800397 h 3279"/>
                <a:gd name="T4" fmla="*/ 0 w 3279"/>
                <a:gd name="T5" fmla="*/ 1458876 h 3279"/>
                <a:gd name="T6" fmla="*/ 0 w 3279"/>
                <a:gd name="T7" fmla="*/ 0 h 3279"/>
                <a:gd name="T8" fmla="*/ 1332828 w 3279"/>
                <a:gd name="T9" fmla="*/ 0 h 3279"/>
                <a:gd name="T10" fmla="*/ 1332828 w 3279"/>
                <a:gd name="T11" fmla="*/ 107618 h 3279"/>
                <a:gd name="T12" fmla="*/ 1584139 w 3279"/>
                <a:gd name="T13" fmla="*/ 107618 h 3279"/>
                <a:gd name="T14" fmla="*/ 1584139 w 3279"/>
                <a:gd name="T15" fmla="*/ 107618 h 3279"/>
                <a:gd name="T16" fmla="*/ 1584139 w 3279"/>
                <a:gd name="T17" fmla="*/ 215235 h 3279"/>
                <a:gd name="T18" fmla="*/ 1682359 w 3279"/>
                <a:gd name="T19" fmla="*/ 215235 h 3279"/>
                <a:gd name="T20" fmla="*/ 1799235 w 3279"/>
                <a:gd name="T21" fmla="*/ 215235 h 3279"/>
                <a:gd name="T22" fmla="*/ 1799235 w 3279"/>
                <a:gd name="T23" fmla="*/ 1458876 h 3279"/>
                <a:gd name="T24" fmla="*/ 1457935 w 3279"/>
                <a:gd name="T25" fmla="*/ 1800397 h 3279"/>
                <a:gd name="T26" fmla="*/ 1189064 w 3279"/>
                <a:gd name="T27" fmla="*/ 143307 h 3279"/>
                <a:gd name="T28" fmla="*/ 143763 w 3279"/>
                <a:gd name="T29" fmla="*/ 143307 h 3279"/>
                <a:gd name="T30" fmla="*/ 143763 w 3279"/>
                <a:gd name="T31" fmla="*/ 1495115 h 3279"/>
                <a:gd name="T32" fmla="*/ 264480 w 3279"/>
                <a:gd name="T33" fmla="*/ 1620851 h 3279"/>
                <a:gd name="T34" fmla="*/ 1189064 w 3279"/>
                <a:gd name="T35" fmla="*/ 1620851 h 3279"/>
                <a:gd name="T36" fmla="*/ 1189064 w 3279"/>
                <a:gd name="T37" fmla="*/ 143307 h 3279"/>
                <a:gd name="T38" fmla="*/ 1687297 w 3279"/>
                <a:gd name="T39" fmla="*/ 322303 h 3279"/>
                <a:gd name="T40" fmla="*/ 1584139 w 3279"/>
                <a:gd name="T41" fmla="*/ 322303 h 3279"/>
                <a:gd name="T42" fmla="*/ 1584139 w 3279"/>
                <a:gd name="T43" fmla="*/ 1402871 h 3279"/>
                <a:gd name="T44" fmla="*/ 1514452 w 3279"/>
                <a:gd name="T45" fmla="*/ 1458876 h 3279"/>
                <a:gd name="T46" fmla="*/ 1440376 w 3279"/>
                <a:gd name="T47" fmla="*/ 1402871 h 3279"/>
                <a:gd name="T48" fmla="*/ 1440376 w 3279"/>
                <a:gd name="T49" fmla="*/ 215235 h 3279"/>
                <a:gd name="T50" fmla="*/ 1332828 w 3279"/>
                <a:gd name="T51" fmla="*/ 215235 h 3279"/>
                <a:gd name="T52" fmla="*/ 1332828 w 3279"/>
                <a:gd name="T53" fmla="*/ 1456680 h 3279"/>
                <a:gd name="T54" fmla="*/ 1514452 w 3279"/>
                <a:gd name="T55" fmla="*/ 1625244 h 3279"/>
                <a:gd name="T56" fmla="*/ 1687297 w 3279"/>
                <a:gd name="T57" fmla="*/ 1456680 h 3279"/>
                <a:gd name="T58" fmla="*/ 1687297 w 3279"/>
                <a:gd name="T59" fmla="*/ 322303 h 3279"/>
                <a:gd name="T60" fmla="*/ 323193 w 3279"/>
                <a:gd name="T61" fmla="*/ 1333139 h 3279"/>
                <a:gd name="T62" fmla="*/ 686442 w 3279"/>
                <a:gd name="T63" fmla="*/ 1333139 h 3279"/>
                <a:gd name="T64" fmla="*/ 686442 w 3279"/>
                <a:gd name="T65" fmla="*/ 1440757 h 3279"/>
                <a:gd name="T66" fmla="*/ 323193 w 3279"/>
                <a:gd name="T67" fmla="*/ 1440757 h 3279"/>
                <a:gd name="T68" fmla="*/ 323193 w 3279"/>
                <a:gd name="T69" fmla="*/ 1333139 h 3279"/>
                <a:gd name="T70" fmla="*/ 323193 w 3279"/>
                <a:gd name="T71" fmla="*/ 1113512 h 3279"/>
                <a:gd name="T72" fmla="*/ 789600 w 3279"/>
                <a:gd name="T73" fmla="*/ 1113512 h 3279"/>
                <a:gd name="T74" fmla="*/ 789600 w 3279"/>
                <a:gd name="T75" fmla="*/ 1225522 h 3279"/>
                <a:gd name="T76" fmla="*/ 323193 w 3279"/>
                <a:gd name="T77" fmla="*/ 1225522 h 3279"/>
                <a:gd name="T78" fmla="*/ 323193 w 3279"/>
                <a:gd name="T79" fmla="*/ 1113512 h 3279"/>
                <a:gd name="T80" fmla="*/ 1009635 w 3279"/>
                <a:gd name="T81" fmla="*/ 1225522 h 3279"/>
                <a:gd name="T82" fmla="*/ 897697 w 3279"/>
                <a:gd name="T83" fmla="*/ 1225522 h 3279"/>
                <a:gd name="T84" fmla="*/ 897697 w 3279"/>
                <a:gd name="T85" fmla="*/ 1113512 h 3279"/>
                <a:gd name="T86" fmla="*/ 1009635 w 3279"/>
                <a:gd name="T87" fmla="*/ 1113512 h 3279"/>
                <a:gd name="T88" fmla="*/ 1009635 w 3279"/>
                <a:gd name="T89" fmla="*/ 1225522 h 3279"/>
                <a:gd name="T90" fmla="*/ 789600 w 3279"/>
                <a:gd name="T91" fmla="*/ 897728 h 3279"/>
                <a:gd name="T92" fmla="*/ 1009635 w 3279"/>
                <a:gd name="T93" fmla="*/ 897728 h 3279"/>
                <a:gd name="T94" fmla="*/ 1009635 w 3279"/>
                <a:gd name="T95" fmla="*/ 1010287 h 3279"/>
                <a:gd name="T96" fmla="*/ 789600 w 3279"/>
                <a:gd name="T97" fmla="*/ 1010287 h 3279"/>
                <a:gd name="T98" fmla="*/ 789600 w 3279"/>
                <a:gd name="T99" fmla="*/ 897728 h 3279"/>
                <a:gd name="T100" fmla="*/ 323193 w 3279"/>
                <a:gd name="T101" fmla="*/ 327794 h 3279"/>
                <a:gd name="T102" fmla="*/ 1009635 w 3279"/>
                <a:gd name="T103" fmla="*/ 327794 h 3279"/>
                <a:gd name="T104" fmla="*/ 1009635 w 3279"/>
                <a:gd name="T105" fmla="*/ 790110 h 3279"/>
                <a:gd name="T106" fmla="*/ 323193 w 3279"/>
                <a:gd name="T107" fmla="*/ 790110 h 3279"/>
                <a:gd name="T108" fmla="*/ 323193 w 3279"/>
                <a:gd name="T109" fmla="*/ 327794 h 3279"/>
                <a:gd name="T110" fmla="*/ 682052 w 3279"/>
                <a:gd name="T111" fmla="*/ 1010287 h 3279"/>
                <a:gd name="T112" fmla="*/ 323193 w 3279"/>
                <a:gd name="T113" fmla="*/ 1010287 h 3279"/>
                <a:gd name="T114" fmla="*/ 323193 w 3279"/>
                <a:gd name="T115" fmla="*/ 897728 h 3279"/>
                <a:gd name="T116" fmla="*/ 682052 w 3279"/>
                <a:gd name="T117" fmla="*/ 897728 h 3279"/>
                <a:gd name="T118" fmla="*/ 682052 w 3279"/>
                <a:gd name="T119" fmla="*/ 1010287 h 3279"/>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3279" h="3279">
                  <a:moveTo>
                    <a:pt x="2657" y="3279"/>
                  </a:moveTo>
                  <a:cubicBezTo>
                    <a:pt x="614" y="3279"/>
                    <a:pt x="614" y="3279"/>
                    <a:pt x="614" y="3279"/>
                  </a:cubicBezTo>
                  <a:cubicBezTo>
                    <a:pt x="275" y="3279"/>
                    <a:pt x="0" y="2996"/>
                    <a:pt x="0" y="2657"/>
                  </a:cubicBezTo>
                  <a:cubicBezTo>
                    <a:pt x="0" y="0"/>
                    <a:pt x="0" y="0"/>
                    <a:pt x="0" y="0"/>
                  </a:cubicBezTo>
                  <a:cubicBezTo>
                    <a:pt x="2429" y="0"/>
                    <a:pt x="2429" y="0"/>
                    <a:pt x="2429" y="0"/>
                  </a:cubicBezTo>
                  <a:cubicBezTo>
                    <a:pt x="2429" y="196"/>
                    <a:pt x="2429" y="196"/>
                    <a:pt x="2429" y="196"/>
                  </a:cubicBezTo>
                  <a:cubicBezTo>
                    <a:pt x="2887" y="196"/>
                    <a:pt x="2887" y="196"/>
                    <a:pt x="2887" y="196"/>
                  </a:cubicBezTo>
                  <a:cubicBezTo>
                    <a:pt x="2887" y="196"/>
                    <a:pt x="2887" y="196"/>
                    <a:pt x="2887" y="196"/>
                  </a:cubicBezTo>
                  <a:cubicBezTo>
                    <a:pt x="2887" y="392"/>
                    <a:pt x="2887" y="392"/>
                    <a:pt x="2887" y="392"/>
                  </a:cubicBezTo>
                  <a:cubicBezTo>
                    <a:pt x="3066" y="392"/>
                    <a:pt x="3066" y="392"/>
                    <a:pt x="3066" y="392"/>
                  </a:cubicBezTo>
                  <a:cubicBezTo>
                    <a:pt x="3279" y="392"/>
                    <a:pt x="3279" y="392"/>
                    <a:pt x="3279" y="392"/>
                  </a:cubicBezTo>
                  <a:cubicBezTo>
                    <a:pt x="3279" y="2657"/>
                    <a:pt x="3279" y="2657"/>
                    <a:pt x="3279" y="2657"/>
                  </a:cubicBezTo>
                  <a:cubicBezTo>
                    <a:pt x="3279" y="2996"/>
                    <a:pt x="2996" y="3279"/>
                    <a:pt x="2657" y="3279"/>
                  </a:cubicBezTo>
                  <a:close/>
                  <a:moveTo>
                    <a:pt x="2167" y="261"/>
                  </a:moveTo>
                  <a:cubicBezTo>
                    <a:pt x="262" y="261"/>
                    <a:pt x="262" y="261"/>
                    <a:pt x="262" y="261"/>
                  </a:cubicBezTo>
                  <a:cubicBezTo>
                    <a:pt x="262" y="2723"/>
                    <a:pt x="262" y="2723"/>
                    <a:pt x="262" y="2723"/>
                  </a:cubicBezTo>
                  <a:cubicBezTo>
                    <a:pt x="262" y="2836"/>
                    <a:pt x="370" y="2952"/>
                    <a:pt x="482" y="2952"/>
                  </a:cubicBezTo>
                  <a:cubicBezTo>
                    <a:pt x="2167" y="2952"/>
                    <a:pt x="2167" y="2952"/>
                    <a:pt x="2167" y="2952"/>
                  </a:cubicBezTo>
                  <a:lnTo>
                    <a:pt x="2167" y="261"/>
                  </a:lnTo>
                  <a:close/>
                  <a:moveTo>
                    <a:pt x="3075" y="587"/>
                  </a:moveTo>
                  <a:cubicBezTo>
                    <a:pt x="2887" y="587"/>
                    <a:pt x="2887" y="587"/>
                    <a:pt x="2887" y="587"/>
                  </a:cubicBezTo>
                  <a:cubicBezTo>
                    <a:pt x="2887" y="2555"/>
                    <a:pt x="2887" y="2555"/>
                    <a:pt x="2887" y="2555"/>
                  </a:cubicBezTo>
                  <a:cubicBezTo>
                    <a:pt x="2887" y="2611"/>
                    <a:pt x="2816" y="2657"/>
                    <a:pt x="2760" y="2657"/>
                  </a:cubicBezTo>
                  <a:cubicBezTo>
                    <a:pt x="2703" y="2657"/>
                    <a:pt x="2625" y="2611"/>
                    <a:pt x="2625" y="2555"/>
                  </a:cubicBezTo>
                  <a:cubicBezTo>
                    <a:pt x="2625" y="392"/>
                    <a:pt x="2625" y="392"/>
                    <a:pt x="2625" y="392"/>
                  </a:cubicBezTo>
                  <a:cubicBezTo>
                    <a:pt x="2429" y="392"/>
                    <a:pt x="2429" y="392"/>
                    <a:pt x="2429" y="392"/>
                  </a:cubicBezTo>
                  <a:cubicBezTo>
                    <a:pt x="2429" y="2653"/>
                    <a:pt x="2429" y="2653"/>
                    <a:pt x="2429" y="2653"/>
                  </a:cubicBezTo>
                  <a:cubicBezTo>
                    <a:pt x="2429" y="2823"/>
                    <a:pt x="2590" y="2960"/>
                    <a:pt x="2760" y="2960"/>
                  </a:cubicBezTo>
                  <a:cubicBezTo>
                    <a:pt x="2929" y="2960"/>
                    <a:pt x="3075" y="2823"/>
                    <a:pt x="3075" y="2653"/>
                  </a:cubicBezTo>
                  <a:lnTo>
                    <a:pt x="3075" y="587"/>
                  </a:lnTo>
                  <a:close/>
                  <a:moveTo>
                    <a:pt x="589" y="2428"/>
                  </a:moveTo>
                  <a:cubicBezTo>
                    <a:pt x="1251" y="2428"/>
                    <a:pt x="1251" y="2428"/>
                    <a:pt x="1251" y="2428"/>
                  </a:cubicBezTo>
                  <a:cubicBezTo>
                    <a:pt x="1251" y="2624"/>
                    <a:pt x="1251" y="2624"/>
                    <a:pt x="1251" y="2624"/>
                  </a:cubicBezTo>
                  <a:cubicBezTo>
                    <a:pt x="589" y="2624"/>
                    <a:pt x="589" y="2624"/>
                    <a:pt x="589" y="2624"/>
                  </a:cubicBezTo>
                  <a:lnTo>
                    <a:pt x="589" y="2428"/>
                  </a:lnTo>
                  <a:close/>
                  <a:moveTo>
                    <a:pt x="589" y="2028"/>
                  </a:moveTo>
                  <a:cubicBezTo>
                    <a:pt x="1439" y="2028"/>
                    <a:pt x="1439" y="2028"/>
                    <a:pt x="1439" y="2028"/>
                  </a:cubicBezTo>
                  <a:cubicBezTo>
                    <a:pt x="1439" y="2232"/>
                    <a:pt x="1439" y="2232"/>
                    <a:pt x="1439" y="2232"/>
                  </a:cubicBezTo>
                  <a:cubicBezTo>
                    <a:pt x="589" y="2232"/>
                    <a:pt x="589" y="2232"/>
                    <a:pt x="589" y="2232"/>
                  </a:cubicBezTo>
                  <a:lnTo>
                    <a:pt x="589" y="2028"/>
                  </a:lnTo>
                  <a:close/>
                  <a:moveTo>
                    <a:pt x="1840" y="2232"/>
                  </a:moveTo>
                  <a:cubicBezTo>
                    <a:pt x="1636" y="2232"/>
                    <a:pt x="1636" y="2232"/>
                    <a:pt x="1636" y="2232"/>
                  </a:cubicBezTo>
                  <a:cubicBezTo>
                    <a:pt x="1636" y="2028"/>
                    <a:pt x="1636" y="2028"/>
                    <a:pt x="1636" y="2028"/>
                  </a:cubicBezTo>
                  <a:cubicBezTo>
                    <a:pt x="1840" y="2028"/>
                    <a:pt x="1840" y="2028"/>
                    <a:pt x="1840" y="2028"/>
                  </a:cubicBezTo>
                  <a:lnTo>
                    <a:pt x="1840" y="2232"/>
                  </a:lnTo>
                  <a:close/>
                  <a:moveTo>
                    <a:pt x="1439" y="1635"/>
                  </a:moveTo>
                  <a:cubicBezTo>
                    <a:pt x="1840" y="1635"/>
                    <a:pt x="1840" y="1635"/>
                    <a:pt x="1840" y="1635"/>
                  </a:cubicBezTo>
                  <a:cubicBezTo>
                    <a:pt x="1840" y="1840"/>
                    <a:pt x="1840" y="1840"/>
                    <a:pt x="1840" y="1840"/>
                  </a:cubicBezTo>
                  <a:cubicBezTo>
                    <a:pt x="1439" y="1840"/>
                    <a:pt x="1439" y="1840"/>
                    <a:pt x="1439" y="1840"/>
                  </a:cubicBezTo>
                  <a:lnTo>
                    <a:pt x="1439" y="1635"/>
                  </a:lnTo>
                  <a:close/>
                  <a:moveTo>
                    <a:pt x="589" y="597"/>
                  </a:moveTo>
                  <a:cubicBezTo>
                    <a:pt x="1840" y="597"/>
                    <a:pt x="1840" y="597"/>
                    <a:pt x="1840" y="597"/>
                  </a:cubicBezTo>
                  <a:cubicBezTo>
                    <a:pt x="1840" y="1439"/>
                    <a:pt x="1840" y="1439"/>
                    <a:pt x="1840" y="1439"/>
                  </a:cubicBezTo>
                  <a:cubicBezTo>
                    <a:pt x="589" y="1439"/>
                    <a:pt x="589" y="1439"/>
                    <a:pt x="589" y="1439"/>
                  </a:cubicBezTo>
                  <a:lnTo>
                    <a:pt x="589" y="597"/>
                  </a:lnTo>
                  <a:close/>
                  <a:moveTo>
                    <a:pt x="1243" y="1840"/>
                  </a:moveTo>
                  <a:cubicBezTo>
                    <a:pt x="589" y="1840"/>
                    <a:pt x="589" y="1840"/>
                    <a:pt x="589" y="1840"/>
                  </a:cubicBezTo>
                  <a:cubicBezTo>
                    <a:pt x="589" y="1635"/>
                    <a:pt x="589" y="1635"/>
                    <a:pt x="589" y="1635"/>
                  </a:cubicBezTo>
                  <a:cubicBezTo>
                    <a:pt x="1243" y="1635"/>
                    <a:pt x="1243" y="1635"/>
                    <a:pt x="1243" y="1635"/>
                  </a:cubicBezTo>
                  <a:lnTo>
                    <a:pt x="1243" y="1840"/>
                  </a:lnTo>
                  <a:close/>
                </a:path>
              </a:pathLst>
            </a:custGeom>
            <a:solidFill>
              <a:srgbClr val="55463D"/>
            </a:solidFill>
            <a:ln>
              <a:noFill/>
            </a:ln>
            <a:extLst>
              <a:ext uri="{91240B29-F687-4F45-9708-019B960494DF}">
                <a14:hiddenLine xmlns:a14="http://schemas.microsoft.com/office/drawing/2010/main" w="9525">
                  <a:solidFill>
                    <a:srgbClr val="000000"/>
                  </a:solidFill>
                  <a:round/>
                </a14:hiddenLine>
              </a:ext>
            </a:extLst>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宋体" panose="02010600030101010101" pitchFamily="2" charset="-122"/>
                  <a:cs typeface="+mn-cs"/>
                </a:defRPr>
              </a:lvl9pPr>
            </a:lstStyle>
            <a:p>
              <a:endParaRPr lang="zh-CN" altLang="en-US"/>
            </a:p>
          </p:txBody>
        </p:sp>
      </p:grpSp>
      <p:grpSp>
        <p:nvGrpSpPr>
          <p:cNvPr id="30" name="组合 29"/>
          <p:cNvGrpSpPr/>
          <p:nvPr/>
        </p:nvGrpSpPr>
        <p:grpSpPr>
          <a:xfrm>
            <a:off x="1437640" y="5105400"/>
            <a:ext cx="624840" cy="624840"/>
            <a:chOff x="8124" y="3530"/>
            <a:chExt cx="984" cy="984"/>
          </a:xfrm>
        </p:grpSpPr>
        <p:sp>
          <p:nvSpPr>
            <p:cNvPr id="27" name="椭圆 26"/>
            <p:cNvSpPr/>
            <p:nvPr/>
          </p:nvSpPr>
          <p:spPr>
            <a:xfrm>
              <a:off x="8124" y="3530"/>
              <a:ext cx="984" cy="984"/>
            </a:xfrm>
            <a:prstGeom prst="ellipse">
              <a:avLst/>
            </a:prstGeom>
            <a:noFill/>
            <a:ln>
              <a:solidFill>
                <a:srgbClr val="55463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6" name="定位箭头"/>
            <p:cNvSpPr/>
            <p:nvPr/>
          </p:nvSpPr>
          <p:spPr>
            <a:xfrm>
              <a:off x="8305" y="3686"/>
              <a:ext cx="623" cy="623"/>
            </a:xfrm>
            <a:custGeom>
              <a:avLst/>
              <a:gdLst/>
              <a:ahLst/>
              <a:cxnLst/>
              <a:rect l="l" t="t" r="r" b="b"/>
              <a:pathLst>
                <a:path w="751403" h="647761">
                  <a:moveTo>
                    <a:pt x="375701" y="46501"/>
                  </a:moveTo>
                  <a:lnTo>
                    <a:pt x="64988" y="582211"/>
                  </a:lnTo>
                  <a:lnTo>
                    <a:pt x="69940" y="582211"/>
                  </a:lnTo>
                  <a:lnTo>
                    <a:pt x="375701" y="403812"/>
                  </a:lnTo>
                  <a:close/>
                  <a:moveTo>
                    <a:pt x="375702" y="0"/>
                  </a:moveTo>
                  <a:lnTo>
                    <a:pt x="751403" y="647761"/>
                  </a:lnTo>
                  <a:lnTo>
                    <a:pt x="745416" y="647761"/>
                  </a:lnTo>
                  <a:lnTo>
                    <a:pt x="375702" y="432047"/>
                  </a:lnTo>
                  <a:lnTo>
                    <a:pt x="375701" y="432048"/>
                  </a:lnTo>
                  <a:lnTo>
                    <a:pt x="375701" y="432048"/>
                  </a:lnTo>
                  <a:lnTo>
                    <a:pt x="5987" y="647761"/>
                  </a:lnTo>
                  <a:lnTo>
                    <a:pt x="0" y="647761"/>
                  </a:lnTo>
                  <a:close/>
                </a:path>
              </a:pathLst>
            </a:custGeom>
            <a:solidFill>
              <a:srgbClr val="55463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grpSp>
      <p:sp>
        <p:nvSpPr>
          <p:cNvPr id="19" name="文本框 18"/>
          <p:cNvSpPr txBox="1"/>
          <p:nvPr/>
        </p:nvSpPr>
        <p:spPr>
          <a:xfrm>
            <a:off x="2223538" y="1783715"/>
            <a:ext cx="7606030" cy="142192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5000"/>
              </a:lnSpc>
            </a:pPr>
            <a:r>
              <a:rPr lang="zh-CN" altLang="en-US" sz="1600" dirty="0" smtClean="0">
                <a:solidFill>
                  <a:schemeClr val="tx1">
                    <a:lumMod val="65000"/>
                    <a:lumOff val="35000"/>
                  </a:schemeClr>
                </a:solidFill>
                <a:latin typeface="罗西钢笔行楷" panose="02010800040101010101" charset="-122"/>
                <a:ea typeface="罗西钢笔行楷" panose="02010800040101010101" charset="-122"/>
                <a:sym typeface="+mn-ea"/>
              </a:rPr>
              <a:t>    一</a:t>
            </a:r>
            <a:r>
              <a:rPr lang="zh-CN" altLang="en-US" sz="1600" dirty="0">
                <a:solidFill>
                  <a:schemeClr val="tx1">
                    <a:lumMod val="65000"/>
                    <a:lumOff val="35000"/>
                  </a:schemeClr>
                </a:solidFill>
                <a:latin typeface="罗西钢笔行楷" panose="02010800040101010101" charset="-122"/>
                <a:ea typeface="罗西钢笔行楷" panose="02010800040101010101" charset="-122"/>
                <a:sym typeface="+mn-ea"/>
              </a:rPr>
              <a:t>个原生程序，一般运行在机器操作系统上，有很强的交互，一般静态资源都是在本地的。浏览使用方便，体验度高。在实现上要么使用</a:t>
            </a:r>
            <a:r>
              <a:rPr lang="en-US" altLang="zh-CN" sz="1600" dirty="0" err="1">
                <a:solidFill>
                  <a:schemeClr val="tx1">
                    <a:lumMod val="65000"/>
                    <a:lumOff val="35000"/>
                  </a:schemeClr>
                </a:solidFill>
                <a:latin typeface="罗西钢笔行楷" panose="02010800040101010101" charset="-122"/>
                <a:ea typeface="罗西钢笔行楷" panose="02010800040101010101" charset="-122"/>
                <a:sym typeface="+mn-ea"/>
              </a:rPr>
              <a:t>Objecttive</a:t>
            </a:r>
            <a:r>
              <a:rPr lang="en-US" altLang="zh-CN" sz="1600" dirty="0">
                <a:solidFill>
                  <a:schemeClr val="tx1">
                    <a:lumMod val="65000"/>
                    <a:lumOff val="35000"/>
                  </a:schemeClr>
                </a:solidFill>
                <a:latin typeface="罗西钢笔行楷" panose="02010800040101010101" charset="-122"/>
                <a:ea typeface="罗西钢笔行楷" panose="02010800040101010101" charset="-122"/>
                <a:sym typeface="+mn-ea"/>
              </a:rPr>
              <a:t>-c</a:t>
            </a:r>
            <a:r>
              <a:rPr lang="zh-CN" altLang="en-US" sz="1600" dirty="0">
                <a:solidFill>
                  <a:schemeClr val="tx1">
                    <a:lumMod val="65000"/>
                    <a:lumOff val="35000"/>
                  </a:schemeClr>
                </a:solidFill>
                <a:latin typeface="罗西钢笔行楷" panose="02010800040101010101" charset="-122"/>
                <a:ea typeface="罗西钢笔行楷" panose="02010800040101010101" charset="-122"/>
                <a:sym typeface="+mn-ea"/>
              </a:rPr>
              <a:t>和</a:t>
            </a:r>
            <a:r>
              <a:rPr lang="en-US" altLang="zh-CN" sz="1600" dirty="0" err="1">
                <a:solidFill>
                  <a:schemeClr val="tx1">
                    <a:lumMod val="65000"/>
                    <a:lumOff val="35000"/>
                  </a:schemeClr>
                </a:solidFill>
                <a:latin typeface="罗西钢笔行楷" panose="02010800040101010101" charset="-122"/>
                <a:ea typeface="罗西钢笔行楷" panose="02010800040101010101" charset="-122"/>
                <a:sym typeface="+mn-ea"/>
              </a:rPr>
              <a:t>cocoaTouch</a:t>
            </a:r>
            <a:r>
              <a:rPr lang="en-US" altLang="zh-CN" sz="1600" dirty="0">
                <a:solidFill>
                  <a:schemeClr val="tx1">
                    <a:lumMod val="65000"/>
                    <a:lumOff val="35000"/>
                  </a:schemeClr>
                </a:solidFill>
                <a:latin typeface="罗西钢笔行楷" panose="02010800040101010101" charset="-122"/>
                <a:ea typeface="罗西钢笔行楷" panose="02010800040101010101" charset="-122"/>
                <a:sym typeface="+mn-ea"/>
              </a:rPr>
              <a:t> Framework</a:t>
            </a:r>
            <a:r>
              <a:rPr lang="zh-CN" altLang="en-US" sz="1600" dirty="0">
                <a:solidFill>
                  <a:schemeClr val="tx1">
                    <a:lumMod val="65000"/>
                    <a:lumOff val="35000"/>
                  </a:schemeClr>
                </a:solidFill>
                <a:latin typeface="罗西钢笔行楷" panose="02010800040101010101" charset="-122"/>
                <a:ea typeface="罗西钢笔行楷" panose="02010800040101010101" charset="-122"/>
                <a:sym typeface="+mn-ea"/>
              </a:rPr>
              <a:t>撰写</a:t>
            </a:r>
            <a:r>
              <a:rPr lang="en-US" altLang="zh-CN" sz="1600" dirty="0" err="1">
                <a:solidFill>
                  <a:schemeClr val="tx1">
                    <a:lumMod val="65000"/>
                    <a:lumOff val="35000"/>
                  </a:schemeClr>
                </a:solidFill>
                <a:latin typeface="罗西钢笔行楷" panose="02010800040101010101" charset="-122"/>
                <a:ea typeface="罗西钢笔行楷" panose="02010800040101010101" charset="-122"/>
                <a:sym typeface="+mn-ea"/>
              </a:rPr>
              <a:t>iOS</a:t>
            </a:r>
            <a:r>
              <a:rPr lang="zh-CN" altLang="en-US" sz="1600" dirty="0">
                <a:solidFill>
                  <a:schemeClr val="tx1">
                    <a:lumMod val="65000"/>
                    <a:lumOff val="35000"/>
                  </a:schemeClr>
                </a:solidFill>
                <a:latin typeface="罗西钢笔行楷" panose="02010800040101010101" charset="-122"/>
                <a:ea typeface="罗西钢笔行楷" panose="02010800040101010101" charset="-122"/>
                <a:sym typeface="+mn-ea"/>
              </a:rPr>
              <a:t>程序，要么选择</a:t>
            </a:r>
            <a:r>
              <a:rPr lang="en-US" altLang="zh-CN" sz="1600" dirty="0" err="1">
                <a:solidFill>
                  <a:schemeClr val="tx1">
                    <a:lumMod val="65000"/>
                    <a:lumOff val="35000"/>
                  </a:schemeClr>
                </a:solidFill>
                <a:latin typeface="罗西钢笔行楷" panose="02010800040101010101" charset="-122"/>
                <a:ea typeface="罗西钢笔行楷" panose="02010800040101010101" charset="-122"/>
                <a:sym typeface="+mn-ea"/>
              </a:rPr>
              <a:t>java+Android</a:t>
            </a:r>
            <a:r>
              <a:rPr lang="en-US" altLang="zh-CN" sz="1600" dirty="0">
                <a:solidFill>
                  <a:schemeClr val="tx1">
                    <a:lumMod val="65000"/>
                    <a:lumOff val="35000"/>
                  </a:schemeClr>
                </a:solidFill>
                <a:latin typeface="罗西钢笔行楷" panose="02010800040101010101" charset="-122"/>
                <a:ea typeface="罗西钢笔行楷" panose="02010800040101010101" charset="-122"/>
                <a:sym typeface="+mn-ea"/>
              </a:rPr>
              <a:t> Framework</a:t>
            </a:r>
            <a:r>
              <a:rPr lang="zh-CN" altLang="en-US" sz="1600" dirty="0">
                <a:solidFill>
                  <a:schemeClr val="tx1">
                    <a:lumMod val="65000"/>
                    <a:lumOff val="35000"/>
                  </a:schemeClr>
                </a:solidFill>
                <a:latin typeface="罗西钢笔行楷" panose="02010800040101010101" charset="-122"/>
                <a:ea typeface="罗西钢笔行楷" panose="02010800040101010101" charset="-122"/>
                <a:sym typeface="+mn-ea"/>
              </a:rPr>
              <a:t>撰写</a:t>
            </a:r>
            <a:r>
              <a:rPr lang="en-US" altLang="zh-CN" sz="1600" dirty="0">
                <a:solidFill>
                  <a:schemeClr val="tx1">
                    <a:lumMod val="65000"/>
                    <a:lumOff val="35000"/>
                  </a:schemeClr>
                </a:solidFill>
                <a:latin typeface="罗西钢笔行楷" panose="02010800040101010101" charset="-122"/>
                <a:ea typeface="罗西钢笔行楷" panose="02010800040101010101" charset="-122"/>
                <a:sym typeface="+mn-ea"/>
              </a:rPr>
              <a:t>android</a:t>
            </a:r>
            <a:r>
              <a:rPr lang="zh-CN" altLang="en-US" sz="1600" dirty="0">
                <a:solidFill>
                  <a:schemeClr val="tx1">
                    <a:lumMod val="65000"/>
                    <a:lumOff val="35000"/>
                  </a:schemeClr>
                </a:solidFill>
                <a:latin typeface="罗西钢笔行楷" panose="02010800040101010101" charset="-122"/>
                <a:ea typeface="罗西钢笔行楷" panose="02010800040101010101" charset="-122"/>
                <a:sym typeface="+mn-ea"/>
              </a:rPr>
              <a:t>应用程序。</a:t>
            </a:r>
          </a:p>
        </p:txBody>
      </p:sp>
      <p:sp>
        <p:nvSpPr>
          <p:cNvPr id="7" name="文本框 119"/>
          <p:cNvSpPr txBox="1"/>
          <p:nvPr/>
        </p:nvSpPr>
        <p:spPr>
          <a:xfrm>
            <a:off x="2223770" y="1530350"/>
            <a:ext cx="1921186" cy="33528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600" b="1" dirty="0" smtClean="0">
                <a:solidFill>
                  <a:schemeClr val="tx1">
                    <a:lumMod val="65000"/>
                    <a:lumOff val="35000"/>
                  </a:schemeClr>
                </a:solidFill>
                <a:latin typeface="罗西钢笔行楷" panose="02010800040101010101" charset="-122"/>
                <a:ea typeface="罗西钢笔行楷" panose="02010800040101010101" charset="-122"/>
                <a:sym typeface="+mn-ea"/>
              </a:rPr>
              <a:t>Native App</a:t>
            </a:r>
            <a:endParaRPr lang="zh-CN" altLang="en-US" sz="1600" b="1" dirty="0">
              <a:solidFill>
                <a:schemeClr val="tx1">
                  <a:lumMod val="65000"/>
                  <a:lumOff val="35000"/>
                </a:schemeClr>
              </a:solidFill>
              <a:latin typeface="罗西钢笔行楷" panose="02010800040101010101" charset="-122"/>
              <a:ea typeface="罗西钢笔行楷" panose="02010800040101010101" charset="-122"/>
              <a:sym typeface="+mn-ea"/>
            </a:endParaRPr>
          </a:p>
        </p:txBody>
      </p:sp>
      <p:sp>
        <p:nvSpPr>
          <p:cNvPr id="8" name="文本框 7"/>
          <p:cNvSpPr txBox="1"/>
          <p:nvPr/>
        </p:nvSpPr>
        <p:spPr>
          <a:xfrm>
            <a:off x="2223770" y="3608070"/>
            <a:ext cx="7606030" cy="1089529"/>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5000"/>
              </a:lnSpc>
            </a:pPr>
            <a:r>
              <a:rPr lang="zh-CN" altLang="en-US" sz="1600" dirty="0" smtClean="0">
                <a:solidFill>
                  <a:schemeClr val="tx1">
                    <a:lumMod val="65000"/>
                    <a:lumOff val="35000"/>
                  </a:schemeClr>
                </a:solidFill>
                <a:latin typeface="罗西钢笔行楷" panose="02010800040101010101" charset="-122"/>
                <a:ea typeface="罗西钢笔行楷" panose="02010800040101010101" charset="-122"/>
                <a:sym typeface="+mn-ea"/>
              </a:rPr>
              <a:t>    一</a:t>
            </a:r>
            <a:r>
              <a:rPr lang="zh-CN" altLang="en-US" sz="1600" dirty="0">
                <a:solidFill>
                  <a:schemeClr val="tx1">
                    <a:lumMod val="65000"/>
                    <a:lumOff val="35000"/>
                  </a:schemeClr>
                </a:solidFill>
                <a:latin typeface="罗西钢笔行楷" panose="02010800040101010101" charset="-122"/>
                <a:ea typeface="罗西钢笔行楷" panose="02010800040101010101" charset="-122"/>
                <a:sym typeface="+mn-ea"/>
              </a:rPr>
              <a:t>个半原生程序，伪造了一个浏览器的</a:t>
            </a:r>
            <a:r>
              <a:rPr lang="en-US" altLang="zh-CN" sz="1600" dirty="0" err="1">
                <a:solidFill>
                  <a:schemeClr val="tx1">
                    <a:lumMod val="65000"/>
                    <a:lumOff val="35000"/>
                  </a:schemeClr>
                </a:solidFill>
                <a:latin typeface="罗西钢笔行楷" panose="02010800040101010101" charset="-122"/>
                <a:ea typeface="罗西钢笔行楷" panose="02010800040101010101" charset="-122"/>
                <a:sym typeface="+mn-ea"/>
              </a:rPr>
              <a:t>apk</a:t>
            </a:r>
            <a:r>
              <a:rPr lang="en-US" altLang="zh-CN" sz="1600" dirty="0">
                <a:solidFill>
                  <a:schemeClr val="tx1">
                    <a:lumMod val="65000"/>
                    <a:lumOff val="35000"/>
                  </a:schemeClr>
                </a:solidFill>
                <a:latin typeface="罗西钢笔行楷" panose="02010800040101010101" charset="-122"/>
                <a:ea typeface="罗西钢笔行楷" panose="02010800040101010101" charset="-122"/>
                <a:sym typeface="+mn-ea"/>
              </a:rPr>
              <a:t>/</a:t>
            </a:r>
            <a:r>
              <a:rPr lang="en-US" altLang="zh-CN" sz="1600" dirty="0" err="1">
                <a:solidFill>
                  <a:schemeClr val="tx1">
                    <a:lumMod val="65000"/>
                    <a:lumOff val="35000"/>
                  </a:schemeClr>
                </a:solidFill>
                <a:latin typeface="罗西钢笔行楷" panose="02010800040101010101" charset="-122"/>
                <a:ea typeface="罗西钢笔行楷" panose="02010800040101010101" charset="-122"/>
                <a:sym typeface="+mn-ea"/>
              </a:rPr>
              <a:t>ipa</a:t>
            </a:r>
            <a:r>
              <a:rPr lang="zh-CN" altLang="en-US" sz="1600" dirty="0">
                <a:solidFill>
                  <a:schemeClr val="tx1">
                    <a:lumMod val="65000"/>
                    <a:lumOff val="35000"/>
                  </a:schemeClr>
                </a:solidFill>
                <a:latin typeface="罗西钢笔行楷" panose="02010800040101010101" charset="-122"/>
                <a:ea typeface="罗西钢笔行楷" panose="02010800040101010101" charset="-122"/>
                <a:sym typeface="+mn-ea"/>
              </a:rPr>
              <a:t>原生程序，把地址写死了，然后里面运行了一个</a:t>
            </a:r>
            <a:r>
              <a:rPr lang="en-US" altLang="zh-CN" sz="1600" dirty="0" err="1">
                <a:solidFill>
                  <a:schemeClr val="tx1">
                    <a:lumMod val="65000"/>
                    <a:lumOff val="35000"/>
                  </a:schemeClr>
                </a:solidFill>
                <a:latin typeface="罗西钢笔行楷" panose="02010800040101010101" charset="-122"/>
                <a:ea typeface="罗西钢笔行楷" panose="02010800040101010101" charset="-122"/>
                <a:sym typeface="+mn-ea"/>
              </a:rPr>
              <a:t>webapp</a:t>
            </a:r>
            <a:r>
              <a:rPr lang="zh-CN" altLang="en-US" sz="1600" dirty="0">
                <a:solidFill>
                  <a:schemeClr val="tx1">
                    <a:lumMod val="65000"/>
                    <a:lumOff val="35000"/>
                  </a:schemeClr>
                </a:solidFill>
                <a:latin typeface="罗西钢笔行楷" panose="02010800040101010101" charset="-122"/>
                <a:ea typeface="罗西钢笔行楷" panose="02010800040101010101" charset="-122"/>
                <a:sym typeface="+mn-ea"/>
              </a:rPr>
              <a:t>。里面是</a:t>
            </a:r>
            <a:r>
              <a:rPr lang="en-US" altLang="zh-CN" sz="1600" dirty="0" err="1">
                <a:solidFill>
                  <a:schemeClr val="tx1">
                    <a:lumMod val="65000"/>
                    <a:lumOff val="35000"/>
                  </a:schemeClr>
                </a:solidFill>
                <a:latin typeface="罗西钢笔行楷" panose="02010800040101010101" charset="-122"/>
                <a:ea typeface="罗西钢笔行楷" panose="02010800040101010101" charset="-122"/>
                <a:sym typeface="+mn-ea"/>
              </a:rPr>
              <a:t>WebView</a:t>
            </a:r>
            <a:r>
              <a:rPr lang="en-US" altLang="zh-CN" sz="1600" dirty="0">
                <a:solidFill>
                  <a:schemeClr val="tx1">
                    <a:lumMod val="65000"/>
                    <a:lumOff val="35000"/>
                  </a:schemeClr>
                </a:solidFill>
                <a:latin typeface="罗西钢笔行楷" panose="02010800040101010101" charset="-122"/>
                <a:ea typeface="罗西钢笔行楷" panose="02010800040101010101" charset="-122"/>
                <a:sym typeface="+mn-ea"/>
              </a:rPr>
              <a:t> UI </a:t>
            </a:r>
            <a:r>
              <a:rPr lang="zh-CN" altLang="en-US" sz="1600" dirty="0">
                <a:solidFill>
                  <a:schemeClr val="tx1">
                    <a:lumMod val="65000"/>
                    <a:lumOff val="35000"/>
                  </a:schemeClr>
                </a:solidFill>
                <a:latin typeface="罗西钢笔行楷" panose="02010800040101010101" charset="-122"/>
                <a:ea typeface="罗西钢笔行楷" panose="02010800040101010101" charset="-122"/>
                <a:sym typeface="+mn-ea"/>
              </a:rPr>
              <a:t>。但是还是运行在机器的操作系统上，交互较弱，资源一般在本地或者网络都可以。浏览体验度次之。</a:t>
            </a:r>
          </a:p>
        </p:txBody>
      </p:sp>
      <p:sp>
        <p:nvSpPr>
          <p:cNvPr id="9" name="文本框 119"/>
          <p:cNvSpPr txBox="1"/>
          <p:nvPr/>
        </p:nvSpPr>
        <p:spPr>
          <a:xfrm>
            <a:off x="2223538" y="3387759"/>
            <a:ext cx="1921186" cy="33528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600" b="1" dirty="0" smtClean="0">
                <a:solidFill>
                  <a:schemeClr val="tx1">
                    <a:lumMod val="65000"/>
                    <a:lumOff val="35000"/>
                  </a:schemeClr>
                </a:solidFill>
                <a:latin typeface="罗西钢笔行楷" panose="02010800040101010101" charset="-122"/>
                <a:ea typeface="罗西钢笔行楷" panose="02010800040101010101" charset="-122"/>
                <a:sym typeface="+mn-ea"/>
              </a:rPr>
              <a:t>Hybrid App</a:t>
            </a:r>
            <a:endParaRPr lang="zh-CN" altLang="en-US" sz="1600" b="1" dirty="0">
              <a:solidFill>
                <a:schemeClr val="tx1">
                  <a:lumMod val="65000"/>
                  <a:lumOff val="35000"/>
                </a:schemeClr>
              </a:solidFill>
              <a:latin typeface="罗西钢笔行楷" panose="02010800040101010101" charset="-122"/>
              <a:ea typeface="罗西钢笔行楷" panose="02010800040101010101" charset="-122"/>
              <a:sym typeface="+mn-ea"/>
            </a:endParaRPr>
          </a:p>
        </p:txBody>
      </p:sp>
      <p:sp>
        <p:nvSpPr>
          <p:cNvPr id="10" name="文本框 9"/>
          <p:cNvSpPr txBox="1"/>
          <p:nvPr/>
        </p:nvSpPr>
        <p:spPr>
          <a:xfrm>
            <a:off x="2223770" y="5212080"/>
            <a:ext cx="7606030" cy="708656"/>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5000"/>
              </a:lnSpc>
            </a:pPr>
            <a:r>
              <a:rPr lang="zh-CN" altLang="en-US" sz="1600" dirty="0">
                <a:solidFill>
                  <a:schemeClr val="tx1">
                    <a:lumMod val="65000"/>
                    <a:lumOff val="35000"/>
                  </a:schemeClr>
                </a:solidFill>
                <a:latin typeface="罗西钢笔行楷" panose="02010800040101010101" charset="-122"/>
                <a:ea typeface="罗西钢笔行楷" panose="02010800040101010101" charset="-122"/>
                <a:sym typeface="+mn-ea"/>
              </a:rPr>
              <a:t>生存在浏览器里的应用，所以只能运行在浏览器里，宿主是浏览器，不再是操作系统。资源一般都在网络上。说的根本点就是一个触屏版的网站。</a:t>
            </a:r>
          </a:p>
        </p:txBody>
      </p:sp>
      <p:sp>
        <p:nvSpPr>
          <p:cNvPr id="11" name="文本框 119"/>
          <p:cNvSpPr txBox="1"/>
          <p:nvPr/>
        </p:nvSpPr>
        <p:spPr>
          <a:xfrm>
            <a:off x="2223538" y="4991769"/>
            <a:ext cx="1921186" cy="33528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600" b="1" dirty="0" smtClean="0">
                <a:solidFill>
                  <a:schemeClr val="tx1">
                    <a:lumMod val="65000"/>
                    <a:lumOff val="35000"/>
                  </a:schemeClr>
                </a:solidFill>
                <a:latin typeface="罗西钢笔行楷" panose="02010800040101010101" charset="-122"/>
                <a:ea typeface="罗西钢笔行楷" panose="02010800040101010101" charset="-122"/>
                <a:sym typeface="+mn-ea"/>
              </a:rPr>
              <a:t>Web App</a:t>
            </a:r>
            <a:endParaRPr lang="zh-CN" altLang="en-US" sz="1600" b="1" dirty="0">
              <a:solidFill>
                <a:schemeClr val="tx1">
                  <a:lumMod val="65000"/>
                  <a:lumOff val="35000"/>
                </a:schemeClr>
              </a:solidFill>
              <a:latin typeface="罗西钢笔行楷" panose="02010800040101010101" charset="-122"/>
              <a:ea typeface="罗西钢笔行楷" panose="02010800040101010101" charset="-122"/>
              <a:sym typeface="+mn-ea"/>
            </a:endParaRPr>
          </a:p>
        </p:txBody>
      </p:sp>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37005" y="1473809"/>
            <a:ext cx="8888889" cy="4673016"/>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500"/>
                                        <p:tgtEl>
                                          <p:spTgt spid="24"/>
                                        </p:tgtEl>
                                      </p:cBhvr>
                                    </p:animEffect>
                                  </p:childTnLst>
                                </p:cTn>
                              </p:par>
                            </p:childTnLst>
                          </p:cTn>
                        </p:par>
                        <p:par>
                          <p:cTn id="8" fill="hold">
                            <p:stCondLst>
                              <p:cond delay="500"/>
                            </p:stCondLst>
                            <p:childTnLst>
                              <p:par>
                                <p:cTn id="9" presetID="14" presetClass="entr" presetSubtype="5"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randombar(vertical)">
                                      <p:cBhvr>
                                        <p:cTn id="11" dur="500"/>
                                        <p:tgtEl>
                                          <p:spTgt spid="2"/>
                                        </p:tgtEl>
                                      </p:cBhvr>
                                    </p:animEffect>
                                  </p:childTnLst>
                                </p:cTn>
                              </p:par>
                              <p:par>
                                <p:cTn id="12" presetID="12" presetClass="entr" presetSubtype="4" fill="hold" grpId="0" nodeType="with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additive="base">
                                        <p:cTn id="14" dur="500"/>
                                        <p:tgtEl>
                                          <p:spTgt spid="3"/>
                                        </p:tgtEl>
                                        <p:attrNameLst>
                                          <p:attrName>ppt_y</p:attrName>
                                        </p:attrNameLst>
                                      </p:cBhvr>
                                      <p:tavLst>
                                        <p:tav tm="0">
                                          <p:val>
                                            <p:strVal val="#ppt_y+#ppt_h*1.125000"/>
                                          </p:val>
                                        </p:tav>
                                        <p:tav tm="100000">
                                          <p:val>
                                            <p:strVal val="#ppt_y"/>
                                          </p:val>
                                        </p:tav>
                                      </p:tavLst>
                                    </p:anim>
                                    <p:animEffect transition="in" filter="wipe(up)">
                                      <p:cBhvr>
                                        <p:cTn id="15" dur="500"/>
                                        <p:tgtEl>
                                          <p:spTgt spid="3"/>
                                        </p:tgtEl>
                                      </p:cBhvr>
                                    </p:animEffect>
                                  </p:childTnLst>
                                </p:cTn>
                              </p:par>
                            </p:childTnLst>
                          </p:cTn>
                        </p:par>
                        <p:par>
                          <p:cTn id="16" fill="hold">
                            <p:stCondLst>
                              <p:cond delay="1000"/>
                            </p:stCondLst>
                            <p:childTnLst>
                              <p:par>
                                <p:cTn id="17" presetID="35" presetClass="entr" presetSubtype="0" fill="hold" nodeType="after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fade">
                                      <p:cBhvr>
                                        <p:cTn id="19" dur="500"/>
                                        <p:tgtEl>
                                          <p:spTgt spid="21"/>
                                        </p:tgtEl>
                                      </p:cBhvr>
                                    </p:animEffect>
                                    <p:anim calcmode="lin" valueType="num">
                                      <p:cBhvr>
                                        <p:cTn id="20" dur="500" fill="hold"/>
                                        <p:tgtEl>
                                          <p:spTgt spid="21"/>
                                        </p:tgtEl>
                                        <p:attrNameLst>
                                          <p:attrName>style.rotation</p:attrName>
                                        </p:attrNameLst>
                                      </p:cBhvr>
                                      <p:tavLst>
                                        <p:tav tm="0">
                                          <p:val>
                                            <p:fltVal val="720"/>
                                          </p:val>
                                        </p:tav>
                                        <p:tav tm="100000">
                                          <p:val>
                                            <p:fltVal val="0"/>
                                          </p:val>
                                        </p:tav>
                                      </p:tavLst>
                                    </p:anim>
                                    <p:anim calcmode="lin" valueType="num">
                                      <p:cBhvr>
                                        <p:cTn id="21" dur="500" fill="hold"/>
                                        <p:tgtEl>
                                          <p:spTgt spid="21"/>
                                        </p:tgtEl>
                                        <p:attrNameLst>
                                          <p:attrName>ppt_h</p:attrName>
                                        </p:attrNameLst>
                                      </p:cBhvr>
                                      <p:tavLst>
                                        <p:tav tm="0">
                                          <p:val>
                                            <p:fltVal val="0"/>
                                          </p:val>
                                        </p:tav>
                                        <p:tav tm="100000">
                                          <p:val>
                                            <p:strVal val="#ppt_h"/>
                                          </p:val>
                                        </p:tav>
                                      </p:tavLst>
                                    </p:anim>
                                    <p:anim calcmode="lin" valueType="num">
                                      <p:cBhvr>
                                        <p:cTn id="22" dur="500" fill="hold"/>
                                        <p:tgtEl>
                                          <p:spTgt spid="21"/>
                                        </p:tgtEl>
                                        <p:attrNameLst>
                                          <p:attrName>ppt_w</p:attrName>
                                        </p:attrNameLst>
                                      </p:cBhvr>
                                      <p:tavLst>
                                        <p:tav tm="0">
                                          <p:val>
                                            <p:fltVal val="0"/>
                                          </p:val>
                                        </p:tav>
                                        <p:tav tm="100000">
                                          <p:val>
                                            <p:strVal val="#ppt_w"/>
                                          </p:val>
                                        </p:tav>
                                      </p:tavLst>
                                    </p:anim>
                                  </p:childTnLst>
                                </p:cTn>
                              </p:par>
                            </p:childTnLst>
                          </p:cTn>
                        </p:par>
                        <p:par>
                          <p:cTn id="23" fill="hold">
                            <p:stCondLst>
                              <p:cond delay="1500"/>
                            </p:stCondLst>
                            <p:childTnLst>
                              <p:par>
                                <p:cTn id="24" presetID="22" presetClass="entr" presetSubtype="8" fill="hold" grpId="0" nodeType="after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wipe(left)">
                                      <p:cBhvr>
                                        <p:cTn id="26" dur="500"/>
                                        <p:tgtEl>
                                          <p:spTgt spid="7"/>
                                        </p:tgtEl>
                                      </p:cBhvr>
                                    </p:animEffect>
                                  </p:childTnLst>
                                </p:cTn>
                              </p:par>
                              <p:par>
                                <p:cTn id="27" presetID="12" presetClass="entr" presetSubtype="4" fill="hold" grpId="0" nodeType="withEffect">
                                  <p:stCondLst>
                                    <p:cond delay="0"/>
                                  </p:stCondLst>
                                  <p:childTnLst>
                                    <p:set>
                                      <p:cBhvr>
                                        <p:cTn id="28" dur="1" fill="hold">
                                          <p:stCondLst>
                                            <p:cond delay="0"/>
                                          </p:stCondLst>
                                        </p:cTn>
                                        <p:tgtEl>
                                          <p:spTgt spid="19"/>
                                        </p:tgtEl>
                                        <p:attrNameLst>
                                          <p:attrName>style.visibility</p:attrName>
                                        </p:attrNameLst>
                                      </p:cBhvr>
                                      <p:to>
                                        <p:strVal val="visible"/>
                                      </p:to>
                                    </p:set>
                                    <p:anim calcmode="lin" valueType="num">
                                      <p:cBhvr additive="base">
                                        <p:cTn id="29" dur="500"/>
                                        <p:tgtEl>
                                          <p:spTgt spid="19"/>
                                        </p:tgtEl>
                                        <p:attrNameLst>
                                          <p:attrName>ppt_y</p:attrName>
                                        </p:attrNameLst>
                                      </p:cBhvr>
                                      <p:tavLst>
                                        <p:tav tm="0">
                                          <p:val>
                                            <p:strVal val="#ppt_y+#ppt_h*1.125000"/>
                                          </p:val>
                                        </p:tav>
                                        <p:tav tm="100000">
                                          <p:val>
                                            <p:strVal val="#ppt_y"/>
                                          </p:val>
                                        </p:tav>
                                      </p:tavLst>
                                    </p:anim>
                                    <p:animEffect transition="in" filter="wipe(up)">
                                      <p:cBhvr>
                                        <p:cTn id="30" dur="500"/>
                                        <p:tgtEl>
                                          <p:spTgt spid="19"/>
                                        </p:tgtEl>
                                      </p:cBhvr>
                                    </p:animEffect>
                                  </p:childTnLst>
                                </p:cTn>
                              </p:par>
                            </p:childTnLst>
                          </p:cTn>
                        </p:par>
                        <p:par>
                          <p:cTn id="31" fill="hold">
                            <p:stCondLst>
                              <p:cond delay="2000"/>
                            </p:stCondLst>
                            <p:childTnLst>
                              <p:par>
                                <p:cTn id="32" presetID="35" presetClass="entr" presetSubtype="0" fill="hold" nodeType="afterEffect">
                                  <p:stCondLst>
                                    <p:cond delay="0"/>
                                  </p:stCondLst>
                                  <p:childTnLst>
                                    <p:set>
                                      <p:cBhvr>
                                        <p:cTn id="33" dur="1" fill="hold">
                                          <p:stCondLst>
                                            <p:cond delay="0"/>
                                          </p:stCondLst>
                                        </p:cTn>
                                        <p:tgtEl>
                                          <p:spTgt spid="28"/>
                                        </p:tgtEl>
                                        <p:attrNameLst>
                                          <p:attrName>style.visibility</p:attrName>
                                        </p:attrNameLst>
                                      </p:cBhvr>
                                      <p:to>
                                        <p:strVal val="visible"/>
                                      </p:to>
                                    </p:set>
                                    <p:animEffect transition="in" filter="fade">
                                      <p:cBhvr>
                                        <p:cTn id="34" dur="500"/>
                                        <p:tgtEl>
                                          <p:spTgt spid="28"/>
                                        </p:tgtEl>
                                      </p:cBhvr>
                                    </p:animEffect>
                                    <p:anim calcmode="lin" valueType="num">
                                      <p:cBhvr>
                                        <p:cTn id="35" dur="500" fill="hold"/>
                                        <p:tgtEl>
                                          <p:spTgt spid="28"/>
                                        </p:tgtEl>
                                        <p:attrNameLst>
                                          <p:attrName>style.rotation</p:attrName>
                                        </p:attrNameLst>
                                      </p:cBhvr>
                                      <p:tavLst>
                                        <p:tav tm="0">
                                          <p:val>
                                            <p:fltVal val="720"/>
                                          </p:val>
                                        </p:tav>
                                        <p:tav tm="100000">
                                          <p:val>
                                            <p:fltVal val="0"/>
                                          </p:val>
                                        </p:tav>
                                      </p:tavLst>
                                    </p:anim>
                                    <p:anim calcmode="lin" valueType="num">
                                      <p:cBhvr>
                                        <p:cTn id="36" dur="500" fill="hold"/>
                                        <p:tgtEl>
                                          <p:spTgt spid="28"/>
                                        </p:tgtEl>
                                        <p:attrNameLst>
                                          <p:attrName>ppt_h</p:attrName>
                                        </p:attrNameLst>
                                      </p:cBhvr>
                                      <p:tavLst>
                                        <p:tav tm="0">
                                          <p:val>
                                            <p:fltVal val="0"/>
                                          </p:val>
                                        </p:tav>
                                        <p:tav tm="100000">
                                          <p:val>
                                            <p:strVal val="#ppt_h"/>
                                          </p:val>
                                        </p:tav>
                                      </p:tavLst>
                                    </p:anim>
                                    <p:anim calcmode="lin" valueType="num">
                                      <p:cBhvr>
                                        <p:cTn id="37" dur="500" fill="hold"/>
                                        <p:tgtEl>
                                          <p:spTgt spid="28"/>
                                        </p:tgtEl>
                                        <p:attrNameLst>
                                          <p:attrName>ppt_w</p:attrName>
                                        </p:attrNameLst>
                                      </p:cBhvr>
                                      <p:tavLst>
                                        <p:tav tm="0">
                                          <p:val>
                                            <p:fltVal val="0"/>
                                          </p:val>
                                        </p:tav>
                                        <p:tav tm="100000">
                                          <p:val>
                                            <p:strVal val="#ppt_w"/>
                                          </p:val>
                                        </p:tav>
                                      </p:tavLst>
                                    </p:anim>
                                  </p:childTnLst>
                                </p:cTn>
                              </p:par>
                            </p:childTnLst>
                          </p:cTn>
                        </p:par>
                        <p:par>
                          <p:cTn id="38" fill="hold">
                            <p:stCondLst>
                              <p:cond delay="2500"/>
                            </p:stCondLst>
                            <p:childTnLst>
                              <p:par>
                                <p:cTn id="39" presetID="22" presetClass="entr" presetSubtype="8" fill="hold" grpId="0" nodeType="afterEffect">
                                  <p:stCondLst>
                                    <p:cond delay="0"/>
                                  </p:stCondLst>
                                  <p:childTnLst>
                                    <p:set>
                                      <p:cBhvr>
                                        <p:cTn id="40" dur="1" fill="hold">
                                          <p:stCondLst>
                                            <p:cond delay="0"/>
                                          </p:stCondLst>
                                        </p:cTn>
                                        <p:tgtEl>
                                          <p:spTgt spid="9"/>
                                        </p:tgtEl>
                                        <p:attrNameLst>
                                          <p:attrName>style.visibility</p:attrName>
                                        </p:attrNameLst>
                                      </p:cBhvr>
                                      <p:to>
                                        <p:strVal val="visible"/>
                                      </p:to>
                                    </p:set>
                                    <p:animEffect transition="in" filter="wipe(left)">
                                      <p:cBhvr>
                                        <p:cTn id="41" dur="500"/>
                                        <p:tgtEl>
                                          <p:spTgt spid="9"/>
                                        </p:tgtEl>
                                      </p:cBhvr>
                                    </p:animEffect>
                                  </p:childTnLst>
                                </p:cTn>
                              </p:par>
                              <p:par>
                                <p:cTn id="42" presetID="12" presetClass="entr" presetSubtype="4" fill="hold" grpId="0" nodeType="withEffect">
                                  <p:stCondLst>
                                    <p:cond delay="0"/>
                                  </p:stCondLst>
                                  <p:childTnLst>
                                    <p:set>
                                      <p:cBhvr>
                                        <p:cTn id="43" dur="1" fill="hold">
                                          <p:stCondLst>
                                            <p:cond delay="0"/>
                                          </p:stCondLst>
                                        </p:cTn>
                                        <p:tgtEl>
                                          <p:spTgt spid="8"/>
                                        </p:tgtEl>
                                        <p:attrNameLst>
                                          <p:attrName>style.visibility</p:attrName>
                                        </p:attrNameLst>
                                      </p:cBhvr>
                                      <p:to>
                                        <p:strVal val="visible"/>
                                      </p:to>
                                    </p:set>
                                    <p:anim calcmode="lin" valueType="num">
                                      <p:cBhvr additive="base">
                                        <p:cTn id="44" dur="500"/>
                                        <p:tgtEl>
                                          <p:spTgt spid="8"/>
                                        </p:tgtEl>
                                        <p:attrNameLst>
                                          <p:attrName>ppt_y</p:attrName>
                                        </p:attrNameLst>
                                      </p:cBhvr>
                                      <p:tavLst>
                                        <p:tav tm="0">
                                          <p:val>
                                            <p:strVal val="#ppt_y+#ppt_h*1.125000"/>
                                          </p:val>
                                        </p:tav>
                                        <p:tav tm="100000">
                                          <p:val>
                                            <p:strVal val="#ppt_y"/>
                                          </p:val>
                                        </p:tav>
                                      </p:tavLst>
                                    </p:anim>
                                    <p:animEffect transition="in" filter="wipe(up)">
                                      <p:cBhvr>
                                        <p:cTn id="45" dur="500"/>
                                        <p:tgtEl>
                                          <p:spTgt spid="8"/>
                                        </p:tgtEl>
                                      </p:cBhvr>
                                    </p:animEffect>
                                  </p:childTnLst>
                                </p:cTn>
                              </p:par>
                            </p:childTnLst>
                          </p:cTn>
                        </p:par>
                        <p:par>
                          <p:cTn id="46" fill="hold">
                            <p:stCondLst>
                              <p:cond delay="3000"/>
                            </p:stCondLst>
                            <p:childTnLst>
                              <p:par>
                                <p:cTn id="47" presetID="35" presetClass="entr" presetSubtype="0" fill="hold" nodeType="afterEffect">
                                  <p:stCondLst>
                                    <p:cond delay="0"/>
                                  </p:stCondLst>
                                  <p:childTnLst>
                                    <p:set>
                                      <p:cBhvr>
                                        <p:cTn id="48" dur="1" fill="hold">
                                          <p:stCondLst>
                                            <p:cond delay="0"/>
                                          </p:stCondLst>
                                        </p:cTn>
                                        <p:tgtEl>
                                          <p:spTgt spid="30"/>
                                        </p:tgtEl>
                                        <p:attrNameLst>
                                          <p:attrName>style.visibility</p:attrName>
                                        </p:attrNameLst>
                                      </p:cBhvr>
                                      <p:to>
                                        <p:strVal val="visible"/>
                                      </p:to>
                                    </p:set>
                                    <p:animEffect transition="in" filter="fade">
                                      <p:cBhvr>
                                        <p:cTn id="49" dur="500"/>
                                        <p:tgtEl>
                                          <p:spTgt spid="30"/>
                                        </p:tgtEl>
                                      </p:cBhvr>
                                    </p:animEffect>
                                    <p:anim calcmode="lin" valueType="num">
                                      <p:cBhvr>
                                        <p:cTn id="50" dur="500" fill="hold"/>
                                        <p:tgtEl>
                                          <p:spTgt spid="30"/>
                                        </p:tgtEl>
                                        <p:attrNameLst>
                                          <p:attrName>style.rotation</p:attrName>
                                        </p:attrNameLst>
                                      </p:cBhvr>
                                      <p:tavLst>
                                        <p:tav tm="0">
                                          <p:val>
                                            <p:fltVal val="720"/>
                                          </p:val>
                                        </p:tav>
                                        <p:tav tm="100000">
                                          <p:val>
                                            <p:fltVal val="0"/>
                                          </p:val>
                                        </p:tav>
                                      </p:tavLst>
                                    </p:anim>
                                    <p:anim calcmode="lin" valueType="num">
                                      <p:cBhvr>
                                        <p:cTn id="51" dur="500" fill="hold"/>
                                        <p:tgtEl>
                                          <p:spTgt spid="30"/>
                                        </p:tgtEl>
                                        <p:attrNameLst>
                                          <p:attrName>ppt_h</p:attrName>
                                        </p:attrNameLst>
                                      </p:cBhvr>
                                      <p:tavLst>
                                        <p:tav tm="0">
                                          <p:val>
                                            <p:fltVal val="0"/>
                                          </p:val>
                                        </p:tav>
                                        <p:tav tm="100000">
                                          <p:val>
                                            <p:strVal val="#ppt_h"/>
                                          </p:val>
                                        </p:tav>
                                      </p:tavLst>
                                    </p:anim>
                                    <p:anim calcmode="lin" valueType="num">
                                      <p:cBhvr>
                                        <p:cTn id="52" dur="500" fill="hold"/>
                                        <p:tgtEl>
                                          <p:spTgt spid="30"/>
                                        </p:tgtEl>
                                        <p:attrNameLst>
                                          <p:attrName>ppt_w</p:attrName>
                                        </p:attrNameLst>
                                      </p:cBhvr>
                                      <p:tavLst>
                                        <p:tav tm="0">
                                          <p:val>
                                            <p:fltVal val="0"/>
                                          </p:val>
                                        </p:tav>
                                        <p:tav tm="100000">
                                          <p:val>
                                            <p:strVal val="#ppt_w"/>
                                          </p:val>
                                        </p:tav>
                                      </p:tavLst>
                                    </p:anim>
                                  </p:childTnLst>
                                </p:cTn>
                              </p:par>
                            </p:childTnLst>
                          </p:cTn>
                        </p:par>
                        <p:par>
                          <p:cTn id="53" fill="hold">
                            <p:stCondLst>
                              <p:cond delay="3500"/>
                            </p:stCondLst>
                            <p:childTnLst>
                              <p:par>
                                <p:cTn id="54" presetID="22" presetClass="entr" presetSubtype="8" fill="hold" grpId="0" nodeType="afterEffect">
                                  <p:stCondLst>
                                    <p:cond delay="0"/>
                                  </p:stCondLst>
                                  <p:childTnLst>
                                    <p:set>
                                      <p:cBhvr>
                                        <p:cTn id="55" dur="1" fill="hold">
                                          <p:stCondLst>
                                            <p:cond delay="0"/>
                                          </p:stCondLst>
                                        </p:cTn>
                                        <p:tgtEl>
                                          <p:spTgt spid="11"/>
                                        </p:tgtEl>
                                        <p:attrNameLst>
                                          <p:attrName>style.visibility</p:attrName>
                                        </p:attrNameLst>
                                      </p:cBhvr>
                                      <p:to>
                                        <p:strVal val="visible"/>
                                      </p:to>
                                    </p:set>
                                    <p:animEffect transition="in" filter="wipe(left)">
                                      <p:cBhvr>
                                        <p:cTn id="56" dur="500"/>
                                        <p:tgtEl>
                                          <p:spTgt spid="11"/>
                                        </p:tgtEl>
                                      </p:cBhvr>
                                    </p:animEffect>
                                  </p:childTnLst>
                                </p:cTn>
                              </p:par>
                              <p:par>
                                <p:cTn id="57" presetID="12" presetClass="entr" presetSubtype="4" fill="hold" grpId="0" nodeType="withEffect">
                                  <p:stCondLst>
                                    <p:cond delay="0"/>
                                  </p:stCondLst>
                                  <p:childTnLst>
                                    <p:set>
                                      <p:cBhvr>
                                        <p:cTn id="58" dur="1" fill="hold">
                                          <p:stCondLst>
                                            <p:cond delay="0"/>
                                          </p:stCondLst>
                                        </p:cTn>
                                        <p:tgtEl>
                                          <p:spTgt spid="10"/>
                                        </p:tgtEl>
                                        <p:attrNameLst>
                                          <p:attrName>style.visibility</p:attrName>
                                        </p:attrNameLst>
                                      </p:cBhvr>
                                      <p:to>
                                        <p:strVal val="visible"/>
                                      </p:to>
                                    </p:set>
                                    <p:anim calcmode="lin" valueType="num">
                                      <p:cBhvr additive="base">
                                        <p:cTn id="59" dur="500"/>
                                        <p:tgtEl>
                                          <p:spTgt spid="10"/>
                                        </p:tgtEl>
                                        <p:attrNameLst>
                                          <p:attrName>ppt_y</p:attrName>
                                        </p:attrNameLst>
                                      </p:cBhvr>
                                      <p:tavLst>
                                        <p:tav tm="0">
                                          <p:val>
                                            <p:strVal val="#ppt_y+#ppt_h*1.125000"/>
                                          </p:val>
                                        </p:tav>
                                        <p:tav tm="100000">
                                          <p:val>
                                            <p:strVal val="#ppt_y"/>
                                          </p:val>
                                        </p:tav>
                                      </p:tavLst>
                                    </p:anim>
                                    <p:animEffect transition="in" filter="wipe(up)">
                                      <p:cBhvr>
                                        <p:cTn id="60" dur="500"/>
                                        <p:tgtEl>
                                          <p:spTgt spid="10"/>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4"/>
                                        </p:tgtEl>
                                        <p:attrNameLst>
                                          <p:attrName>style.visibility</p:attrName>
                                        </p:attrNameLst>
                                      </p:cBhvr>
                                      <p:to>
                                        <p:strVal val="visible"/>
                                      </p:to>
                                    </p:set>
                                    <p:animEffect transition="in" filter="fade">
                                      <p:cBhvr>
                                        <p:cTn id="6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9" grpId="0"/>
      <p:bldP spid="7" grpId="0"/>
      <p:bldP spid="8" grpId="0"/>
      <p:bldP spid="9" grpId="0"/>
      <p:bldP spid="10" grpId="0"/>
      <p:bldP spid="1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未标题-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308475" y="429260"/>
            <a:ext cx="3445510" cy="643890"/>
          </a:xfrm>
          <a:prstGeom prst="rect">
            <a:avLst/>
          </a:prstGeom>
        </p:spPr>
      </p:pic>
      <p:sp>
        <p:nvSpPr>
          <p:cNvPr id="3" name="文本框 2"/>
          <p:cNvSpPr txBox="1"/>
          <p:nvPr/>
        </p:nvSpPr>
        <p:spPr>
          <a:xfrm>
            <a:off x="5039360" y="568325"/>
            <a:ext cx="2600960" cy="365760"/>
          </a:xfrm>
          <a:prstGeom prst="rect">
            <a:avLst/>
          </a:prstGeom>
          <a:noFill/>
        </p:spPr>
        <p:txBody>
          <a:bodyPr wrap="square" rtlCol="0">
            <a:spAutoFit/>
          </a:bodyPr>
          <a:lstStyle/>
          <a:p>
            <a:r>
              <a:rPr lang="en-US" altLang="zh-CN" b="1" dirty="0" smtClean="0">
                <a:solidFill>
                  <a:srgbClr val="55463D"/>
                </a:solidFill>
                <a:latin typeface="罗西钢笔行楷" panose="02010800040101010101" charset="-122"/>
                <a:ea typeface="罗西钢笔行楷" panose="02010800040101010101" charset="-122"/>
              </a:rPr>
              <a:t>Native App</a:t>
            </a:r>
            <a:endParaRPr lang="zh-CN" altLang="en-US" b="1" dirty="0">
              <a:solidFill>
                <a:srgbClr val="55463D"/>
              </a:solidFill>
              <a:latin typeface="罗西钢笔行楷" panose="02010800040101010101" charset="-122"/>
              <a:ea typeface="罗西钢笔行楷" panose="02010800040101010101" charset="-122"/>
            </a:endParaRPr>
          </a:p>
        </p:txBody>
      </p:sp>
      <p:pic>
        <p:nvPicPr>
          <p:cNvPr id="24" name="图片 23" descr="树枝"/>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7315" y="-313690"/>
            <a:ext cx="1713230" cy="1844040"/>
          </a:xfrm>
          <a:prstGeom prst="rect">
            <a:avLst/>
          </a:prstGeom>
        </p:spPr>
      </p:pic>
      <p:cxnSp>
        <p:nvCxnSpPr>
          <p:cNvPr id="14" name="直接连接符 13"/>
          <p:cNvCxnSpPr/>
          <p:nvPr/>
        </p:nvCxnSpPr>
        <p:spPr>
          <a:xfrm>
            <a:off x="3784600" y="1862455"/>
            <a:ext cx="0" cy="4069080"/>
          </a:xfrm>
          <a:prstGeom prst="line">
            <a:avLst/>
          </a:prstGeom>
          <a:ln w="12700">
            <a:solidFill>
              <a:srgbClr val="55463D"/>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8392160" y="1862455"/>
            <a:ext cx="0" cy="4069080"/>
          </a:xfrm>
          <a:prstGeom prst="line">
            <a:avLst/>
          </a:prstGeom>
          <a:ln w="12700">
            <a:solidFill>
              <a:srgbClr val="55463D"/>
            </a:solidFill>
          </a:ln>
        </p:spPr>
        <p:style>
          <a:lnRef idx="1">
            <a:schemeClr val="accent1"/>
          </a:lnRef>
          <a:fillRef idx="0">
            <a:schemeClr val="accent1"/>
          </a:fillRef>
          <a:effectRef idx="0">
            <a:schemeClr val="accent1"/>
          </a:effectRef>
          <a:fontRef idx="minor">
            <a:schemeClr val="tx1"/>
          </a:fontRef>
        </p:style>
      </p:cxnSp>
      <p:sp>
        <p:nvSpPr>
          <p:cNvPr id="16" name="TextBox 24"/>
          <p:cNvSpPr txBox="1"/>
          <p:nvPr/>
        </p:nvSpPr>
        <p:spPr>
          <a:xfrm>
            <a:off x="2001484" y="1862455"/>
            <a:ext cx="598241" cy="338554"/>
          </a:xfrm>
          <a:prstGeom prst="rect">
            <a:avLst/>
          </a:prstGeom>
          <a:noFill/>
        </p:spPr>
        <p:txBody>
          <a:bodyPr wrap="none" rtlCol="0">
            <a:spAutoFit/>
          </a:bodyPr>
          <a:lstStyle/>
          <a:p>
            <a:pPr algn="ctr"/>
            <a:r>
              <a:rPr lang="zh-CN" altLang="en-US" sz="1600" b="1" dirty="0" smtClean="0">
                <a:solidFill>
                  <a:schemeClr val="tx1">
                    <a:lumMod val="65000"/>
                    <a:lumOff val="35000"/>
                  </a:schemeClr>
                </a:solidFill>
                <a:latin typeface="罗西钢笔行楷" panose="02010800040101010101" charset="-122"/>
                <a:ea typeface="罗西钢笔行楷" panose="02010800040101010101" charset="-122"/>
              </a:rPr>
              <a:t>优点</a:t>
            </a:r>
            <a:endParaRPr lang="zh-CN" altLang="en-US" sz="1600" b="1" dirty="0">
              <a:solidFill>
                <a:schemeClr val="tx1">
                  <a:lumMod val="65000"/>
                  <a:lumOff val="35000"/>
                </a:schemeClr>
              </a:solidFill>
              <a:latin typeface="罗西钢笔行楷" panose="02010800040101010101" charset="-122"/>
              <a:ea typeface="罗西钢笔行楷" panose="02010800040101010101" charset="-122"/>
            </a:endParaRPr>
          </a:p>
        </p:txBody>
      </p:sp>
      <p:sp>
        <p:nvSpPr>
          <p:cNvPr id="17" name="TextBox 24"/>
          <p:cNvSpPr txBox="1"/>
          <p:nvPr/>
        </p:nvSpPr>
        <p:spPr>
          <a:xfrm>
            <a:off x="430823" y="2304415"/>
            <a:ext cx="3165182" cy="1708160"/>
          </a:xfrm>
          <a:prstGeom prst="rect">
            <a:avLst/>
          </a:prstGeom>
          <a:noFill/>
        </p:spPr>
        <p:txBody>
          <a:bodyPr wrap="square" rtlCol="0">
            <a:spAutoFit/>
          </a:bodyPr>
          <a:lstStyle/>
          <a:p>
            <a:pPr marL="342900" indent="-342900">
              <a:lnSpc>
                <a:spcPct val="150000"/>
              </a:lnSpc>
              <a:buFont typeface="Wingdings" panose="05000000000000000000" pitchFamily="2" charset="2"/>
              <a:buAutoNum type="arabicPeriod"/>
            </a:pPr>
            <a:r>
              <a:rPr lang="zh-CN" altLang="en-US" sz="1400" dirty="0" smtClean="0">
                <a:solidFill>
                  <a:schemeClr val="tx1">
                    <a:lumMod val="65000"/>
                    <a:lumOff val="35000"/>
                  </a:schemeClr>
                </a:solidFill>
                <a:latin typeface="罗西钢笔行楷" panose="02010800040101010101" charset="-122"/>
                <a:ea typeface="罗西钢笔行楷" panose="02010800040101010101" charset="-122"/>
                <a:sym typeface="+mn-ea"/>
              </a:rPr>
              <a:t>提供</a:t>
            </a:r>
            <a:r>
              <a:rPr lang="zh-CN" altLang="en-US" sz="1400" dirty="0">
                <a:solidFill>
                  <a:schemeClr val="tx1">
                    <a:lumMod val="65000"/>
                    <a:lumOff val="35000"/>
                  </a:schemeClr>
                </a:solidFill>
                <a:latin typeface="罗西钢笔行楷" panose="02010800040101010101" charset="-122"/>
                <a:ea typeface="罗西钢笔行楷" panose="02010800040101010101" charset="-122"/>
                <a:sym typeface="+mn-ea"/>
              </a:rPr>
              <a:t>最佳用户体验</a:t>
            </a:r>
            <a:r>
              <a:rPr lang="zh-CN" altLang="en-US" sz="1400" dirty="0" smtClean="0">
                <a:solidFill>
                  <a:schemeClr val="tx1">
                    <a:lumMod val="65000"/>
                    <a:lumOff val="35000"/>
                  </a:schemeClr>
                </a:solidFill>
                <a:latin typeface="罗西钢笔行楷" panose="02010800040101010101" charset="-122"/>
                <a:ea typeface="罗西钢笔行楷" panose="02010800040101010101" charset="-122"/>
                <a:sym typeface="+mn-ea"/>
              </a:rPr>
              <a:t>，</a:t>
            </a:r>
            <a:endParaRPr lang="en-US" altLang="zh-CN" sz="1400" dirty="0" smtClean="0">
              <a:solidFill>
                <a:schemeClr val="tx1">
                  <a:lumMod val="65000"/>
                  <a:lumOff val="35000"/>
                </a:schemeClr>
              </a:solidFill>
              <a:latin typeface="罗西钢笔行楷" panose="02010800040101010101" charset="-122"/>
              <a:ea typeface="罗西钢笔行楷" panose="02010800040101010101" charset="-122"/>
              <a:sym typeface="+mn-ea"/>
            </a:endParaRPr>
          </a:p>
          <a:p>
            <a:pPr>
              <a:lnSpc>
                <a:spcPct val="150000"/>
              </a:lnSpc>
            </a:pPr>
            <a:r>
              <a:rPr lang="zh-CN" altLang="en-US" sz="1400" dirty="0" smtClean="0">
                <a:solidFill>
                  <a:schemeClr val="tx1">
                    <a:lumMod val="65000"/>
                    <a:lumOff val="35000"/>
                  </a:schemeClr>
                </a:solidFill>
                <a:latin typeface="罗西钢笔行楷" panose="02010800040101010101" charset="-122"/>
                <a:ea typeface="罗西钢笔行楷" panose="02010800040101010101" charset="-122"/>
                <a:sym typeface="+mn-ea"/>
              </a:rPr>
              <a:t>最</a:t>
            </a:r>
            <a:r>
              <a:rPr lang="zh-CN" altLang="en-US" sz="1400" dirty="0">
                <a:solidFill>
                  <a:schemeClr val="tx1">
                    <a:lumMod val="65000"/>
                    <a:lumOff val="35000"/>
                  </a:schemeClr>
                </a:solidFill>
                <a:latin typeface="罗西钢笔行楷" panose="02010800040101010101" charset="-122"/>
                <a:ea typeface="罗西钢笔行楷" panose="02010800040101010101" charset="-122"/>
                <a:sym typeface="+mn-ea"/>
              </a:rPr>
              <a:t>优质的用户界面，流畅的交互</a:t>
            </a:r>
          </a:p>
          <a:p>
            <a:pPr>
              <a:lnSpc>
                <a:spcPct val="150000"/>
              </a:lnSpc>
              <a:buFont typeface="Wingdings" panose="05000000000000000000" pitchFamily="2" charset="2"/>
            </a:pPr>
            <a:r>
              <a:rPr lang="en-US" altLang="zh-CN" sz="1400" dirty="0" smtClean="0">
                <a:solidFill>
                  <a:schemeClr val="tx1">
                    <a:lumMod val="65000"/>
                    <a:lumOff val="35000"/>
                  </a:schemeClr>
                </a:solidFill>
                <a:latin typeface="罗西钢笔行楷" panose="02010800040101010101" charset="-122"/>
                <a:ea typeface="罗西钢笔行楷" panose="02010800040101010101" charset="-122"/>
                <a:sym typeface="+mn-ea"/>
              </a:rPr>
              <a:t>2. </a:t>
            </a:r>
            <a:r>
              <a:rPr lang="zh-CN" altLang="en-US" sz="1400" dirty="0" smtClean="0">
                <a:solidFill>
                  <a:schemeClr val="tx1">
                    <a:lumMod val="65000"/>
                    <a:lumOff val="35000"/>
                  </a:schemeClr>
                </a:solidFill>
                <a:latin typeface="罗西钢笔行楷" panose="02010800040101010101" charset="-122"/>
                <a:ea typeface="罗西钢笔行楷" panose="02010800040101010101" charset="-122"/>
                <a:sym typeface="+mn-ea"/>
              </a:rPr>
              <a:t>可以</a:t>
            </a:r>
            <a:r>
              <a:rPr lang="zh-CN" altLang="en-US" sz="1400" dirty="0">
                <a:solidFill>
                  <a:schemeClr val="tx1">
                    <a:lumMod val="65000"/>
                    <a:lumOff val="35000"/>
                  </a:schemeClr>
                </a:solidFill>
                <a:latin typeface="罗西钢笔行楷" panose="02010800040101010101" charset="-122"/>
                <a:ea typeface="罗西钢笔行楷" panose="02010800040101010101" charset="-122"/>
                <a:sym typeface="+mn-ea"/>
              </a:rPr>
              <a:t>访问本地资源</a:t>
            </a:r>
          </a:p>
          <a:p>
            <a:pPr>
              <a:lnSpc>
                <a:spcPct val="150000"/>
              </a:lnSpc>
              <a:buFont typeface="Wingdings" panose="05000000000000000000" pitchFamily="2" charset="2"/>
            </a:pPr>
            <a:r>
              <a:rPr lang="en-US" altLang="zh-CN" sz="1400" dirty="0" smtClean="0">
                <a:solidFill>
                  <a:schemeClr val="tx1">
                    <a:lumMod val="65000"/>
                    <a:lumOff val="35000"/>
                  </a:schemeClr>
                </a:solidFill>
                <a:latin typeface="罗西钢笔行楷" panose="02010800040101010101" charset="-122"/>
                <a:ea typeface="罗西钢笔行楷" panose="02010800040101010101" charset="-122"/>
                <a:sym typeface="+mn-ea"/>
              </a:rPr>
              <a:t>3. </a:t>
            </a:r>
            <a:r>
              <a:rPr lang="zh-CN" altLang="en-US" sz="1400" dirty="0" smtClean="0">
                <a:solidFill>
                  <a:schemeClr val="tx1">
                    <a:lumMod val="65000"/>
                    <a:lumOff val="35000"/>
                  </a:schemeClr>
                </a:solidFill>
                <a:latin typeface="罗西钢笔行楷" panose="02010800040101010101" charset="-122"/>
                <a:ea typeface="罗西钢笔行楷" panose="02010800040101010101" charset="-122"/>
                <a:sym typeface="+mn-ea"/>
              </a:rPr>
              <a:t>可以</a:t>
            </a:r>
            <a:r>
              <a:rPr lang="zh-CN" altLang="en-US" sz="1400" dirty="0">
                <a:solidFill>
                  <a:schemeClr val="tx1">
                    <a:lumMod val="65000"/>
                    <a:lumOff val="35000"/>
                  </a:schemeClr>
                </a:solidFill>
                <a:latin typeface="罗西钢笔行楷" panose="02010800040101010101" charset="-122"/>
                <a:ea typeface="罗西钢笔行楷" panose="02010800040101010101" charset="-122"/>
                <a:sym typeface="+mn-ea"/>
              </a:rPr>
              <a:t>调用移动硬件设备，比如摄像头、麦克风等</a:t>
            </a:r>
            <a:endParaRPr lang="zh-CN" altLang="en-US" sz="1600" b="1" dirty="0">
              <a:solidFill>
                <a:schemeClr val="tx1">
                  <a:lumMod val="65000"/>
                  <a:lumOff val="35000"/>
                </a:schemeClr>
              </a:solidFill>
              <a:latin typeface="罗西钢笔行楷" panose="02010800040101010101" charset="-122"/>
              <a:ea typeface="罗西钢笔行楷" panose="02010800040101010101" charset="-122"/>
            </a:endParaRPr>
          </a:p>
        </p:txBody>
      </p:sp>
      <p:sp>
        <p:nvSpPr>
          <p:cNvPr id="18" name="TextBox 24"/>
          <p:cNvSpPr txBox="1"/>
          <p:nvPr/>
        </p:nvSpPr>
        <p:spPr>
          <a:xfrm>
            <a:off x="9595896" y="1862455"/>
            <a:ext cx="598241" cy="338554"/>
          </a:xfrm>
          <a:prstGeom prst="rect">
            <a:avLst/>
          </a:prstGeom>
          <a:noFill/>
        </p:spPr>
        <p:txBody>
          <a:bodyPr wrap="none" rtlCol="0">
            <a:spAutoFit/>
          </a:bodyPr>
          <a:lstStyle/>
          <a:p>
            <a:pPr algn="ctr"/>
            <a:r>
              <a:rPr lang="zh-CN" altLang="en-US" sz="1600" b="1" dirty="0" smtClean="0">
                <a:solidFill>
                  <a:schemeClr val="tx1">
                    <a:lumMod val="65000"/>
                    <a:lumOff val="35000"/>
                  </a:schemeClr>
                </a:solidFill>
                <a:latin typeface="罗西钢笔行楷" panose="02010800040101010101" charset="-122"/>
                <a:ea typeface="罗西钢笔行楷" panose="02010800040101010101" charset="-122"/>
              </a:rPr>
              <a:t>缺点</a:t>
            </a:r>
            <a:endParaRPr lang="zh-CN" altLang="en-US" sz="1600" b="1" dirty="0">
              <a:solidFill>
                <a:schemeClr val="tx1">
                  <a:lumMod val="65000"/>
                  <a:lumOff val="35000"/>
                </a:schemeClr>
              </a:solidFill>
              <a:latin typeface="罗西钢笔行楷" panose="02010800040101010101" charset="-122"/>
              <a:ea typeface="罗西钢笔行楷" panose="02010800040101010101" charset="-122"/>
            </a:endParaRPr>
          </a:p>
        </p:txBody>
      </p:sp>
      <p:sp>
        <p:nvSpPr>
          <p:cNvPr id="19" name="TextBox 24"/>
          <p:cNvSpPr txBox="1"/>
          <p:nvPr/>
        </p:nvSpPr>
        <p:spPr>
          <a:xfrm>
            <a:off x="8599616" y="2304415"/>
            <a:ext cx="2590800" cy="3970318"/>
          </a:xfrm>
          <a:prstGeom prst="rect">
            <a:avLst/>
          </a:prstGeom>
          <a:noFill/>
        </p:spPr>
        <p:txBody>
          <a:bodyPr wrap="square" rtlCol="0">
            <a:spAutoFit/>
          </a:bodyPr>
          <a:lstStyle/>
          <a:p>
            <a:pPr>
              <a:lnSpc>
                <a:spcPct val="150000"/>
              </a:lnSpc>
              <a:buFont typeface="Wingdings" panose="05000000000000000000" pitchFamily="2" charset="2"/>
            </a:pPr>
            <a:r>
              <a:rPr lang="en-US" altLang="zh-CN" sz="1400" dirty="0" smtClean="0">
                <a:solidFill>
                  <a:schemeClr val="tx1">
                    <a:lumMod val="65000"/>
                    <a:lumOff val="35000"/>
                  </a:schemeClr>
                </a:solidFill>
                <a:latin typeface="罗西钢笔行楷" panose="02010800040101010101" charset="-122"/>
                <a:ea typeface="罗西钢笔行楷" panose="02010800040101010101" charset="-122"/>
                <a:sym typeface="+mn-ea"/>
              </a:rPr>
              <a:t>1. </a:t>
            </a:r>
            <a:r>
              <a:rPr lang="zh-CN" altLang="en-US" sz="1400" dirty="0" smtClean="0">
                <a:solidFill>
                  <a:schemeClr val="tx1">
                    <a:lumMod val="65000"/>
                    <a:lumOff val="35000"/>
                  </a:schemeClr>
                </a:solidFill>
                <a:latin typeface="罗西钢笔行楷" panose="02010800040101010101" charset="-122"/>
                <a:ea typeface="罗西钢笔行楷" panose="02010800040101010101" charset="-122"/>
                <a:sym typeface="+mn-ea"/>
              </a:rPr>
              <a:t>开发</a:t>
            </a:r>
            <a:r>
              <a:rPr lang="zh-CN" altLang="en-US" sz="1400" dirty="0">
                <a:solidFill>
                  <a:schemeClr val="tx1">
                    <a:lumMod val="65000"/>
                    <a:lumOff val="35000"/>
                  </a:schemeClr>
                </a:solidFill>
                <a:latin typeface="罗西钢笔行楷" panose="02010800040101010101" charset="-122"/>
                <a:ea typeface="罗西钢笔行楷" panose="02010800040101010101" charset="-122"/>
                <a:sym typeface="+mn-ea"/>
              </a:rPr>
              <a:t>成本高。每种移动操作系统都需要独立的开发项目，针对不同平台提供不同体验</a:t>
            </a:r>
            <a:r>
              <a:rPr lang="zh-CN" altLang="en-US" sz="1400" dirty="0" smtClean="0">
                <a:solidFill>
                  <a:schemeClr val="tx1">
                    <a:lumMod val="65000"/>
                    <a:lumOff val="35000"/>
                  </a:schemeClr>
                </a:solidFill>
                <a:latin typeface="罗西钢笔行楷" panose="02010800040101010101" charset="-122"/>
                <a:ea typeface="罗西钢笔行楷" panose="02010800040101010101" charset="-122"/>
                <a:sym typeface="+mn-ea"/>
              </a:rPr>
              <a:t>；</a:t>
            </a:r>
            <a:endParaRPr lang="en-US" altLang="zh-CN" sz="1400" dirty="0" smtClean="0">
              <a:solidFill>
                <a:schemeClr val="tx1">
                  <a:lumMod val="65000"/>
                  <a:lumOff val="35000"/>
                </a:schemeClr>
              </a:solidFill>
              <a:latin typeface="罗西钢笔行楷" panose="02010800040101010101" charset="-122"/>
              <a:ea typeface="罗西钢笔行楷" panose="02010800040101010101" charset="-122"/>
              <a:sym typeface="+mn-ea"/>
            </a:endParaRPr>
          </a:p>
          <a:p>
            <a:pPr>
              <a:lnSpc>
                <a:spcPct val="150000"/>
              </a:lnSpc>
              <a:buFont typeface="Wingdings" panose="05000000000000000000" pitchFamily="2" charset="2"/>
            </a:pPr>
            <a:r>
              <a:rPr lang="en-US" altLang="zh-CN" sz="1400" dirty="0" smtClean="0">
                <a:solidFill>
                  <a:schemeClr val="tx1">
                    <a:lumMod val="65000"/>
                    <a:lumOff val="35000"/>
                  </a:schemeClr>
                </a:solidFill>
                <a:latin typeface="罗西钢笔行楷" panose="02010800040101010101" charset="-122"/>
                <a:ea typeface="罗西钢笔行楷" panose="02010800040101010101" charset="-122"/>
                <a:sym typeface="+mn-ea"/>
              </a:rPr>
              <a:t>2. </a:t>
            </a:r>
            <a:r>
              <a:rPr lang="zh-CN" altLang="en-US" sz="1400" dirty="0" smtClean="0">
                <a:solidFill>
                  <a:schemeClr val="tx1">
                    <a:lumMod val="65000"/>
                    <a:lumOff val="35000"/>
                  </a:schemeClr>
                </a:solidFill>
                <a:latin typeface="罗西钢笔行楷" panose="02010800040101010101" charset="-122"/>
                <a:ea typeface="罗西钢笔行楷" panose="02010800040101010101" charset="-122"/>
                <a:sym typeface="+mn-ea"/>
              </a:rPr>
              <a:t>发布</a:t>
            </a:r>
            <a:r>
              <a:rPr lang="zh-CN" altLang="en-US" sz="1400" dirty="0">
                <a:solidFill>
                  <a:schemeClr val="tx1">
                    <a:lumMod val="65000"/>
                    <a:lumOff val="35000"/>
                  </a:schemeClr>
                </a:solidFill>
                <a:latin typeface="罗西钢笔行楷" panose="02010800040101010101" charset="-122"/>
                <a:ea typeface="罗西钢笔行楷" panose="02010800040101010101" charset="-122"/>
                <a:sym typeface="+mn-ea"/>
              </a:rPr>
              <a:t>新版本慢</a:t>
            </a:r>
            <a:r>
              <a:rPr lang="zh-CN" altLang="en-US" sz="1400" dirty="0" smtClean="0">
                <a:solidFill>
                  <a:schemeClr val="tx1">
                    <a:lumMod val="65000"/>
                    <a:lumOff val="35000"/>
                  </a:schemeClr>
                </a:solidFill>
                <a:latin typeface="罗西钢笔行楷" panose="02010800040101010101" charset="-122"/>
                <a:ea typeface="罗西钢笔行楷" panose="02010800040101010101" charset="-122"/>
                <a:sym typeface="+mn-ea"/>
              </a:rPr>
              <a:t>。下载是用户控制的，很多用户不愿意下载更新（比如说，版本发布到了</a:t>
            </a:r>
            <a:r>
              <a:rPr lang="en-US" altLang="zh-CN" sz="1400" dirty="0" smtClean="0">
                <a:solidFill>
                  <a:schemeClr val="tx1">
                    <a:lumMod val="65000"/>
                    <a:lumOff val="35000"/>
                  </a:schemeClr>
                </a:solidFill>
                <a:latin typeface="罗西钢笔行楷" panose="02010800040101010101" charset="-122"/>
                <a:ea typeface="罗西钢笔行楷" panose="02010800040101010101" charset="-122"/>
                <a:sym typeface="+mn-ea"/>
              </a:rPr>
              <a:t>3.0</a:t>
            </a:r>
            <a:r>
              <a:rPr lang="zh-CN" altLang="en-US" sz="1400" dirty="0" smtClean="0">
                <a:solidFill>
                  <a:schemeClr val="tx1">
                    <a:lumMod val="65000"/>
                    <a:lumOff val="35000"/>
                  </a:schemeClr>
                </a:solidFill>
                <a:latin typeface="罗西钢笔行楷" panose="02010800040101010101" charset="-122"/>
                <a:ea typeface="罗西钢笔行楷" panose="02010800040101010101" charset="-122"/>
                <a:sym typeface="+mn-ea"/>
              </a:rPr>
              <a:t>，但还是有很多</a:t>
            </a:r>
            <a:r>
              <a:rPr lang="en-US" altLang="zh-CN" sz="1400" dirty="0" smtClean="0">
                <a:solidFill>
                  <a:schemeClr val="tx1">
                    <a:lumMod val="65000"/>
                    <a:lumOff val="35000"/>
                  </a:schemeClr>
                </a:solidFill>
                <a:latin typeface="罗西钢笔行楷" panose="02010800040101010101" charset="-122"/>
                <a:ea typeface="罗西钢笔行楷" panose="02010800040101010101" charset="-122"/>
                <a:sym typeface="+mn-ea"/>
              </a:rPr>
              <a:t>1.0</a:t>
            </a:r>
            <a:r>
              <a:rPr lang="zh-CN" altLang="en-US" sz="1400" dirty="0" smtClean="0">
                <a:solidFill>
                  <a:schemeClr val="tx1">
                    <a:lumMod val="65000"/>
                    <a:lumOff val="35000"/>
                  </a:schemeClr>
                </a:solidFill>
                <a:latin typeface="罗西钢笔行楷" panose="02010800040101010101" charset="-122"/>
                <a:ea typeface="罗西钢笔行楷" panose="02010800040101010101" charset="-122"/>
                <a:sym typeface="+mn-ea"/>
              </a:rPr>
              <a:t>的用户，你可能就得继续维护</a:t>
            </a:r>
            <a:r>
              <a:rPr lang="en-US" altLang="zh-CN" sz="1400" dirty="0" smtClean="0">
                <a:solidFill>
                  <a:schemeClr val="tx1">
                    <a:lumMod val="65000"/>
                    <a:lumOff val="35000"/>
                  </a:schemeClr>
                </a:solidFill>
                <a:latin typeface="罗西钢笔行楷" panose="02010800040101010101" charset="-122"/>
                <a:ea typeface="罗西钢笔行楷" panose="02010800040101010101" charset="-122"/>
                <a:sym typeface="+mn-ea"/>
              </a:rPr>
              <a:t>1.0</a:t>
            </a:r>
            <a:r>
              <a:rPr lang="zh-CN" altLang="en-US" sz="1400" dirty="0" smtClean="0">
                <a:solidFill>
                  <a:schemeClr val="tx1">
                    <a:lumMod val="65000"/>
                    <a:lumOff val="35000"/>
                  </a:schemeClr>
                </a:solidFill>
                <a:latin typeface="罗西钢笔行楷" panose="02010800040101010101" charset="-122"/>
                <a:ea typeface="罗西钢笔行楷" panose="02010800040101010101" charset="-122"/>
                <a:sym typeface="+mn-ea"/>
              </a:rPr>
              <a:t>版本的</a:t>
            </a:r>
            <a:r>
              <a:rPr lang="en-US" altLang="zh-CN" sz="1400" dirty="0" smtClean="0">
                <a:solidFill>
                  <a:schemeClr val="tx1">
                    <a:lumMod val="65000"/>
                    <a:lumOff val="35000"/>
                  </a:schemeClr>
                </a:solidFill>
                <a:latin typeface="罗西钢笔行楷" panose="02010800040101010101" charset="-122"/>
                <a:ea typeface="罗西钢笔行楷" panose="02010800040101010101" charset="-122"/>
                <a:sym typeface="+mn-ea"/>
              </a:rPr>
              <a:t>API</a:t>
            </a:r>
            <a:r>
              <a:rPr lang="zh-CN" altLang="en-US" sz="1400" dirty="0" smtClean="0">
                <a:solidFill>
                  <a:schemeClr val="tx1">
                    <a:lumMod val="65000"/>
                    <a:lumOff val="35000"/>
                  </a:schemeClr>
                </a:solidFill>
                <a:latin typeface="罗西钢笔行楷" panose="02010800040101010101" charset="-122"/>
                <a:ea typeface="罗西钢笔行楷" panose="02010800040101010101" charset="-122"/>
                <a:sym typeface="+mn-ea"/>
              </a:rPr>
              <a:t>）</a:t>
            </a:r>
            <a:endParaRPr lang="en-US" altLang="zh-CN" sz="1400" dirty="0" smtClean="0">
              <a:solidFill>
                <a:schemeClr val="tx1">
                  <a:lumMod val="65000"/>
                  <a:lumOff val="35000"/>
                </a:schemeClr>
              </a:solidFill>
              <a:latin typeface="罗西钢笔行楷" panose="02010800040101010101" charset="-122"/>
              <a:ea typeface="罗西钢笔行楷" panose="02010800040101010101" charset="-122"/>
              <a:sym typeface="+mn-ea"/>
            </a:endParaRPr>
          </a:p>
          <a:p>
            <a:pPr>
              <a:lnSpc>
                <a:spcPct val="150000"/>
              </a:lnSpc>
              <a:buFont typeface="Wingdings" panose="05000000000000000000" pitchFamily="2" charset="2"/>
            </a:pPr>
            <a:r>
              <a:rPr lang="en-US" altLang="zh-CN" sz="1400" dirty="0" smtClean="0">
                <a:solidFill>
                  <a:schemeClr val="tx1">
                    <a:lumMod val="65000"/>
                    <a:lumOff val="35000"/>
                  </a:schemeClr>
                </a:solidFill>
                <a:latin typeface="罗西钢笔行楷" panose="02010800040101010101" charset="-122"/>
                <a:ea typeface="罗西钢笔行楷" panose="02010800040101010101" charset="-122"/>
                <a:sym typeface="+mn-ea"/>
              </a:rPr>
              <a:t>3. </a:t>
            </a:r>
            <a:r>
              <a:rPr lang="zh-CN" altLang="en-US" sz="1400" dirty="0" smtClean="0">
                <a:solidFill>
                  <a:schemeClr val="tx1">
                    <a:lumMod val="65000"/>
                    <a:lumOff val="35000"/>
                  </a:schemeClr>
                </a:solidFill>
                <a:latin typeface="罗西钢笔行楷" panose="02010800040101010101" charset="-122"/>
                <a:ea typeface="罗西钢笔行楷" panose="02010800040101010101" charset="-122"/>
                <a:sym typeface="+mn-ea"/>
              </a:rPr>
              <a:t>应用</a:t>
            </a:r>
            <a:r>
              <a:rPr lang="zh-CN" altLang="en-US" sz="1400" dirty="0">
                <a:solidFill>
                  <a:schemeClr val="tx1">
                    <a:lumMod val="65000"/>
                    <a:lumOff val="35000"/>
                  </a:schemeClr>
                </a:solidFill>
                <a:latin typeface="罗西钢笔行楷" panose="02010800040101010101" charset="-122"/>
                <a:ea typeface="罗西钢笔行楷" panose="02010800040101010101" charset="-122"/>
                <a:sym typeface="+mn-ea"/>
              </a:rPr>
              <a:t>商店发布审核周期长</a:t>
            </a:r>
            <a:r>
              <a:rPr lang="zh-CN" altLang="en-US" sz="1400" dirty="0" smtClean="0">
                <a:solidFill>
                  <a:schemeClr val="tx1">
                    <a:lumMod val="65000"/>
                    <a:lumOff val="35000"/>
                  </a:schemeClr>
                </a:solidFill>
                <a:latin typeface="罗西钢笔行楷" panose="02010800040101010101" charset="-122"/>
                <a:ea typeface="罗西钢笔行楷" panose="02010800040101010101" charset="-122"/>
                <a:sym typeface="+mn-ea"/>
              </a:rPr>
              <a:t>。安</a:t>
            </a:r>
            <a:r>
              <a:rPr lang="zh-CN" altLang="en-US" sz="1400" dirty="0">
                <a:solidFill>
                  <a:schemeClr val="tx1">
                    <a:lumMod val="65000"/>
                    <a:lumOff val="35000"/>
                  </a:schemeClr>
                </a:solidFill>
                <a:latin typeface="罗西钢笔行楷" panose="02010800040101010101" charset="-122"/>
                <a:ea typeface="罗西钢笔行楷" panose="02010800040101010101" charset="-122"/>
                <a:sym typeface="+mn-ea"/>
              </a:rPr>
              <a:t>卓平台大概要</a:t>
            </a:r>
            <a:r>
              <a:rPr lang="en-US" altLang="zh-CN" sz="1400" dirty="0">
                <a:solidFill>
                  <a:schemeClr val="tx1">
                    <a:lumMod val="65000"/>
                    <a:lumOff val="35000"/>
                  </a:schemeClr>
                </a:solidFill>
                <a:latin typeface="罗西钢笔行楷" panose="02010800040101010101" charset="-122"/>
                <a:ea typeface="罗西钢笔行楷" panose="02010800040101010101" charset="-122"/>
                <a:sym typeface="+mn-ea"/>
              </a:rPr>
              <a:t>1~3</a:t>
            </a:r>
            <a:r>
              <a:rPr lang="zh-CN" altLang="en-US" sz="1400" dirty="0">
                <a:solidFill>
                  <a:schemeClr val="tx1">
                    <a:lumMod val="65000"/>
                    <a:lumOff val="35000"/>
                  </a:schemeClr>
                </a:solidFill>
                <a:latin typeface="罗西钢笔行楷" panose="02010800040101010101" charset="-122"/>
                <a:ea typeface="罗西钢笔行楷" panose="02010800040101010101" charset="-122"/>
                <a:sym typeface="+mn-ea"/>
              </a:rPr>
              <a:t>天，而</a:t>
            </a:r>
            <a:r>
              <a:rPr lang="en-US" altLang="zh-CN" sz="1400" dirty="0" err="1">
                <a:solidFill>
                  <a:schemeClr val="tx1">
                    <a:lumMod val="65000"/>
                    <a:lumOff val="35000"/>
                  </a:schemeClr>
                </a:solidFill>
                <a:latin typeface="罗西钢笔行楷" panose="02010800040101010101" charset="-122"/>
                <a:ea typeface="罗西钢笔行楷" panose="02010800040101010101" charset="-122"/>
                <a:sym typeface="+mn-ea"/>
              </a:rPr>
              <a:t>iOS</a:t>
            </a:r>
            <a:r>
              <a:rPr lang="zh-CN" altLang="en-US" sz="1400" dirty="0">
                <a:solidFill>
                  <a:schemeClr val="tx1">
                    <a:lumMod val="65000"/>
                    <a:lumOff val="35000"/>
                  </a:schemeClr>
                </a:solidFill>
                <a:latin typeface="罗西钢笔行楷" panose="02010800040101010101" charset="-122"/>
                <a:ea typeface="罗西钢笔行楷" panose="02010800040101010101" charset="-122"/>
                <a:sym typeface="+mn-ea"/>
              </a:rPr>
              <a:t>平台需要的时间更</a:t>
            </a:r>
            <a:r>
              <a:rPr lang="zh-CN" altLang="en-US" sz="1400" dirty="0" smtClean="0">
                <a:solidFill>
                  <a:schemeClr val="tx1">
                    <a:lumMod val="65000"/>
                    <a:lumOff val="35000"/>
                  </a:schemeClr>
                </a:solidFill>
                <a:latin typeface="罗西钢笔行楷" panose="02010800040101010101" charset="-122"/>
                <a:ea typeface="罗西钢笔行楷" panose="02010800040101010101" charset="-122"/>
                <a:sym typeface="+mn-ea"/>
              </a:rPr>
              <a:t>长</a:t>
            </a:r>
            <a:endParaRPr lang="zh-CN" altLang="en-US" sz="1600" b="1" dirty="0">
              <a:solidFill>
                <a:schemeClr val="tx1">
                  <a:lumMod val="65000"/>
                  <a:lumOff val="35000"/>
                </a:schemeClr>
              </a:solidFill>
              <a:latin typeface="罗西钢笔行楷" panose="02010800040101010101" charset="-122"/>
              <a:ea typeface="罗西钢笔行楷" panose="02010800040101010101" charset="-122"/>
            </a:endParaRPr>
          </a:p>
        </p:txBody>
      </p:sp>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93337" y="1530350"/>
            <a:ext cx="2675786" cy="4728552"/>
          </a:xfrm>
          <a:prstGeom prst="rect">
            <a:avLst/>
          </a:prstGeom>
        </p:spPr>
      </p:pic>
    </p:spTree>
    <p:extLst>
      <p:ext uri="{BB962C8B-B14F-4D97-AF65-F5344CB8AC3E}">
        <p14:creationId xmlns:p14="http://schemas.microsoft.com/office/powerpoint/2010/main" val="127870471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500"/>
                                        <p:tgtEl>
                                          <p:spTgt spid="24"/>
                                        </p:tgtEl>
                                      </p:cBhvr>
                                    </p:animEffect>
                                  </p:childTnLst>
                                </p:cTn>
                              </p:par>
                            </p:childTnLst>
                          </p:cTn>
                        </p:par>
                        <p:par>
                          <p:cTn id="8" fill="hold">
                            <p:stCondLst>
                              <p:cond delay="500"/>
                            </p:stCondLst>
                            <p:childTnLst>
                              <p:par>
                                <p:cTn id="9" presetID="14" presetClass="entr" presetSubtype="5"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randombar(vertical)">
                                      <p:cBhvr>
                                        <p:cTn id="11" dur="500"/>
                                        <p:tgtEl>
                                          <p:spTgt spid="2"/>
                                        </p:tgtEl>
                                      </p:cBhvr>
                                    </p:animEffect>
                                  </p:childTnLst>
                                </p:cTn>
                              </p:par>
                              <p:par>
                                <p:cTn id="12" presetID="12" presetClass="entr" presetSubtype="4" fill="hold" grpId="0" nodeType="with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additive="base">
                                        <p:cTn id="14" dur="500"/>
                                        <p:tgtEl>
                                          <p:spTgt spid="3"/>
                                        </p:tgtEl>
                                        <p:attrNameLst>
                                          <p:attrName>ppt_y</p:attrName>
                                        </p:attrNameLst>
                                      </p:cBhvr>
                                      <p:tavLst>
                                        <p:tav tm="0">
                                          <p:val>
                                            <p:strVal val="#ppt_y+#ppt_h*1.125000"/>
                                          </p:val>
                                        </p:tav>
                                        <p:tav tm="100000">
                                          <p:val>
                                            <p:strVal val="#ppt_y"/>
                                          </p:val>
                                        </p:tav>
                                      </p:tavLst>
                                    </p:anim>
                                    <p:animEffect transition="in" filter="wipe(up)">
                                      <p:cBhvr>
                                        <p:cTn id="15" dur="500"/>
                                        <p:tgtEl>
                                          <p:spTgt spid="3"/>
                                        </p:tgtEl>
                                      </p:cBhvr>
                                    </p:animEffect>
                                  </p:childTnLst>
                                </p:cTn>
                              </p:par>
                            </p:childTnLst>
                          </p:cTn>
                        </p:par>
                        <p:par>
                          <p:cTn id="16" fill="hold">
                            <p:stCondLst>
                              <p:cond delay="1000"/>
                            </p:stCondLst>
                            <p:childTnLst>
                              <p:par>
                                <p:cTn id="17" presetID="22" presetClass="entr" presetSubtype="8" fill="hold" grpId="0" nodeType="after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wipe(left)">
                                      <p:cBhvr>
                                        <p:cTn id="19" dur="500"/>
                                        <p:tgtEl>
                                          <p:spTgt spid="16"/>
                                        </p:tgtEl>
                                      </p:cBhvr>
                                    </p:animEffect>
                                  </p:childTnLst>
                                </p:cTn>
                              </p:par>
                            </p:childTnLst>
                          </p:cTn>
                        </p:par>
                        <p:par>
                          <p:cTn id="20" fill="hold">
                            <p:stCondLst>
                              <p:cond delay="1500"/>
                            </p:stCondLst>
                            <p:childTnLst>
                              <p:par>
                                <p:cTn id="21" presetID="22" presetClass="entr" presetSubtype="8" fill="hold" grpId="0" nodeType="after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wipe(left)">
                                      <p:cBhvr>
                                        <p:cTn id="23" dur="500"/>
                                        <p:tgtEl>
                                          <p:spTgt spid="17"/>
                                        </p:tgtEl>
                                      </p:cBhvr>
                                    </p:animEffect>
                                  </p:childTnLst>
                                </p:cTn>
                              </p:par>
                            </p:childTnLst>
                          </p:cTn>
                        </p:par>
                        <p:par>
                          <p:cTn id="24" fill="hold">
                            <p:stCondLst>
                              <p:cond delay="2000"/>
                            </p:stCondLst>
                            <p:childTnLst>
                              <p:par>
                                <p:cTn id="25" presetID="22" presetClass="entr" presetSubtype="1" fill="hold" nodeType="after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wipe(up)">
                                      <p:cBhvr>
                                        <p:cTn id="27" dur="500"/>
                                        <p:tgtEl>
                                          <p:spTgt spid="14"/>
                                        </p:tgtEl>
                                      </p:cBhvr>
                                    </p:animEffect>
                                  </p:childTnLst>
                                </p:cTn>
                              </p:par>
                            </p:childTnLst>
                          </p:cTn>
                        </p:par>
                        <p:par>
                          <p:cTn id="28" fill="hold">
                            <p:stCondLst>
                              <p:cond delay="2500"/>
                            </p:stCondLst>
                            <p:childTnLst>
                              <p:par>
                                <p:cTn id="29" presetID="22" presetClass="entr" presetSubtype="1" fill="hold" nodeType="after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wipe(up)">
                                      <p:cBhvr>
                                        <p:cTn id="31" dur="500"/>
                                        <p:tgtEl>
                                          <p:spTgt spid="15"/>
                                        </p:tgtEl>
                                      </p:cBhvr>
                                    </p:animEffect>
                                  </p:childTnLst>
                                </p:cTn>
                              </p:par>
                            </p:childTnLst>
                          </p:cTn>
                        </p:par>
                        <p:par>
                          <p:cTn id="32" fill="hold">
                            <p:stCondLst>
                              <p:cond delay="3000"/>
                            </p:stCondLst>
                            <p:childTnLst>
                              <p:par>
                                <p:cTn id="33" presetID="22" presetClass="entr" presetSubtype="8" fill="hold" grpId="0" nodeType="after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wipe(left)">
                                      <p:cBhvr>
                                        <p:cTn id="35" dur="500"/>
                                        <p:tgtEl>
                                          <p:spTgt spid="18"/>
                                        </p:tgtEl>
                                      </p:cBhvr>
                                    </p:animEffect>
                                  </p:childTnLst>
                                </p:cTn>
                              </p:par>
                            </p:childTnLst>
                          </p:cTn>
                        </p:par>
                        <p:par>
                          <p:cTn id="36" fill="hold">
                            <p:stCondLst>
                              <p:cond delay="3500"/>
                            </p:stCondLst>
                            <p:childTnLst>
                              <p:par>
                                <p:cTn id="37" presetID="22" presetClass="entr" presetSubtype="8" fill="hold" grpId="0" nodeType="after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wipe(left)">
                                      <p:cBhvr>
                                        <p:cTn id="39"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6" grpId="0"/>
      <p:bldP spid="17" grpId="0"/>
      <p:bldP spid="18" grpId="0"/>
      <p:bldP spid="1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未标题-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308475" y="429260"/>
            <a:ext cx="3445510" cy="643890"/>
          </a:xfrm>
          <a:prstGeom prst="rect">
            <a:avLst/>
          </a:prstGeom>
        </p:spPr>
      </p:pic>
      <p:sp>
        <p:nvSpPr>
          <p:cNvPr id="3" name="文本框 2"/>
          <p:cNvSpPr txBox="1"/>
          <p:nvPr/>
        </p:nvSpPr>
        <p:spPr>
          <a:xfrm>
            <a:off x="5039360" y="568325"/>
            <a:ext cx="2600960" cy="365760"/>
          </a:xfrm>
          <a:prstGeom prst="rect">
            <a:avLst/>
          </a:prstGeom>
          <a:noFill/>
        </p:spPr>
        <p:txBody>
          <a:bodyPr wrap="square" rtlCol="0">
            <a:spAutoFit/>
          </a:bodyPr>
          <a:lstStyle/>
          <a:p>
            <a:r>
              <a:rPr lang="en-US" altLang="zh-CN" b="1" dirty="0" smtClean="0">
                <a:solidFill>
                  <a:srgbClr val="55463D"/>
                </a:solidFill>
                <a:latin typeface="罗西钢笔行楷" panose="02010800040101010101" charset="-122"/>
                <a:ea typeface="罗西钢笔行楷" panose="02010800040101010101" charset="-122"/>
              </a:rPr>
              <a:t>Web App</a:t>
            </a:r>
            <a:endParaRPr lang="zh-CN" altLang="en-US" b="1" dirty="0">
              <a:solidFill>
                <a:srgbClr val="55463D"/>
              </a:solidFill>
              <a:latin typeface="罗西钢笔行楷" panose="02010800040101010101" charset="-122"/>
              <a:ea typeface="罗西钢笔行楷" panose="02010800040101010101" charset="-122"/>
            </a:endParaRPr>
          </a:p>
        </p:txBody>
      </p:sp>
      <p:pic>
        <p:nvPicPr>
          <p:cNvPr id="24" name="图片 23" descr="树枝"/>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7315" y="-313690"/>
            <a:ext cx="1713230" cy="1844040"/>
          </a:xfrm>
          <a:prstGeom prst="rect">
            <a:avLst/>
          </a:prstGeom>
        </p:spPr>
      </p:pic>
      <p:cxnSp>
        <p:nvCxnSpPr>
          <p:cNvPr id="14" name="直接连接符 13"/>
          <p:cNvCxnSpPr/>
          <p:nvPr/>
        </p:nvCxnSpPr>
        <p:spPr>
          <a:xfrm>
            <a:off x="3784600" y="1862455"/>
            <a:ext cx="0" cy="4069080"/>
          </a:xfrm>
          <a:prstGeom prst="line">
            <a:avLst/>
          </a:prstGeom>
          <a:ln w="12700">
            <a:solidFill>
              <a:srgbClr val="55463D"/>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8392160" y="1862455"/>
            <a:ext cx="0" cy="4069080"/>
          </a:xfrm>
          <a:prstGeom prst="line">
            <a:avLst/>
          </a:prstGeom>
          <a:ln w="12700">
            <a:solidFill>
              <a:srgbClr val="55463D"/>
            </a:solidFill>
          </a:ln>
        </p:spPr>
        <p:style>
          <a:lnRef idx="1">
            <a:schemeClr val="accent1"/>
          </a:lnRef>
          <a:fillRef idx="0">
            <a:schemeClr val="accent1"/>
          </a:fillRef>
          <a:effectRef idx="0">
            <a:schemeClr val="accent1"/>
          </a:effectRef>
          <a:fontRef idx="minor">
            <a:schemeClr val="tx1"/>
          </a:fontRef>
        </p:style>
      </p:cxnSp>
      <p:sp>
        <p:nvSpPr>
          <p:cNvPr id="16" name="TextBox 24"/>
          <p:cNvSpPr txBox="1"/>
          <p:nvPr/>
        </p:nvSpPr>
        <p:spPr>
          <a:xfrm>
            <a:off x="2001484" y="1862455"/>
            <a:ext cx="598241" cy="338554"/>
          </a:xfrm>
          <a:prstGeom prst="rect">
            <a:avLst/>
          </a:prstGeom>
          <a:noFill/>
        </p:spPr>
        <p:txBody>
          <a:bodyPr wrap="none" rtlCol="0">
            <a:spAutoFit/>
          </a:bodyPr>
          <a:lstStyle/>
          <a:p>
            <a:pPr algn="ctr"/>
            <a:r>
              <a:rPr lang="zh-CN" altLang="en-US" sz="1600" b="1" dirty="0" smtClean="0">
                <a:solidFill>
                  <a:schemeClr val="tx1">
                    <a:lumMod val="65000"/>
                    <a:lumOff val="35000"/>
                  </a:schemeClr>
                </a:solidFill>
                <a:latin typeface="罗西钢笔行楷" panose="02010800040101010101" charset="-122"/>
                <a:ea typeface="罗西钢笔行楷" panose="02010800040101010101" charset="-122"/>
              </a:rPr>
              <a:t>优点</a:t>
            </a:r>
            <a:endParaRPr lang="zh-CN" altLang="en-US" sz="1600" b="1" dirty="0">
              <a:solidFill>
                <a:schemeClr val="tx1">
                  <a:lumMod val="65000"/>
                  <a:lumOff val="35000"/>
                </a:schemeClr>
              </a:solidFill>
              <a:latin typeface="罗西钢笔行楷" panose="02010800040101010101" charset="-122"/>
              <a:ea typeface="罗西钢笔行楷" panose="02010800040101010101" charset="-122"/>
            </a:endParaRPr>
          </a:p>
        </p:txBody>
      </p:sp>
      <p:sp>
        <p:nvSpPr>
          <p:cNvPr id="17" name="TextBox 24"/>
          <p:cNvSpPr txBox="1"/>
          <p:nvPr/>
        </p:nvSpPr>
        <p:spPr>
          <a:xfrm>
            <a:off x="430823" y="2304415"/>
            <a:ext cx="3165182" cy="2304029"/>
          </a:xfrm>
          <a:prstGeom prst="rect">
            <a:avLst/>
          </a:prstGeom>
          <a:noFill/>
        </p:spPr>
        <p:txBody>
          <a:bodyPr wrap="square" rtlCol="0">
            <a:spAutoFit/>
          </a:bodyPr>
          <a:lstStyle/>
          <a:p>
            <a:pPr marL="342900" indent="-342900">
              <a:lnSpc>
                <a:spcPct val="150000"/>
              </a:lnSpc>
              <a:buFont typeface="Wingdings" panose="05000000000000000000" pitchFamily="2" charset="2"/>
              <a:buAutoNum type="arabicPeriod"/>
            </a:pPr>
            <a:r>
              <a:rPr lang="zh-CN" altLang="en-US" sz="1400" dirty="0">
                <a:solidFill>
                  <a:schemeClr val="tx1">
                    <a:lumMod val="65000"/>
                    <a:lumOff val="35000"/>
                  </a:schemeClr>
                </a:solidFill>
                <a:latin typeface="罗西钢笔行楷" panose="02010800040101010101" charset="-122"/>
                <a:ea typeface="罗西钢笔行楷" panose="02010800040101010101" charset="-122"/>
                <a:sym typeface="+mn-ea"/>
              </a:rPr>
              <a:t>不需要安装包，节约手机空间</a:t>
            </a:r>
          </a:p>
          <a:p>
            <a:pPr marL="342900" indent="-342900">
              <a:lnSpc>
                <a:spcPct val="150000"/>
              </a:lnSpc>
              <a:buFont typeface="Wingdings" panose="05000000000000000000" pitchFamily="2" charset="2"/>
              <a:buAutoNum type="arabicPeriod"/>
            </a:pPr>
            <a:r>
              <a:rPr lang="zh-CN" altLang="en-US" sz="1400" dirty="0">
                <a:solidFill>
                  <a:schemeClr val="tx1">
                    <a:lumMod val="65000"/>
                    <a:lumOff val="35000"/>
                  </a:schemeClr>
                </a:solidFill>
                <a:latin typeface="罗西钢笔行楷" panose="02010800040101010101" charset="-122"/>
                <a:ea typeface="罗西钢笔行楷" panose="02010800040101010101" charset="-122"/>
                <a:sym typeface="+mn-ea"/>
              </a:rPr>
              <a:t>整体量级轻，开发成本低</a:t>
            </a:r>
          </a:p>
          <a:p>
            <a:pPr marL="342900" indent="-342900">
              <a:lnSpc>
                <a:spcPct val="150000"/>
              </a:lnSpc>
              <a:buFont typeface="Wingdings" panose="05000000000000000000" pitchFamily="2" charset="2"/>
              <a:buAutoNum type="arabicPeriod"/>
            </a:pPr>
            <a:r>
              <a:rPr lang="zh-CN" altLang="en-US" sz="1400" dirty="0">
                <a:solidFill>
                  <a:schemeClr val="tx1">
                    <a:lumMod val="65000"/>
                    <a:lumOff val="35000"/>
                  </a:schemeClr>
                </a:solidFill>
                <a:latin typeface="罗西钢笔行楷" panose="02010800040101010101" charset="-122"/>
                <a:ea typeface="罗西钢笔行楷" panose="02010800040101010101" charset="-122"/>
                <a:sym typeface="+mn-ea"/>
              </a:rPr>
              <a:t>不需要用户进行手动更新，由应用开发者直接在后台更新，推送到用户面前的都是全新版本，更便于业务的开展</a:t>
            </a:r>
          </a:p>
          <a:p>
            <a:pPr marL="342900" indent="-342900">
              <a:lnSpc>
                <a:spcPct val="150000"/>
              </a:lnSpc>
              <a:buFont typeface="Wingdings" panose="05000000000000000000" pitchFamily="2" charset="2"/>
              <a:buAutoNum type="arabicPeriod"/>
            </a:pPr>
            <a:r>
              <a:rPr lang="zh-CN" altLang="en-US" sz="1400" dirty="0">
                <a:solidFill>
                  <a:schemeClr val="tx1">
                    <a:lumMod val="65000"/>
                    <a:lumOff val="35000"/>
                  </a:schemeClr>
                </a:solidFill>
                <a:latin typeface="罗西钢笔行楷" panose="02010800040101010101" charset="-122"/>
                <a:ea typeface="罗西钢笔行楷" panose="02010800040101010101" charset="-122"/>
                <a:sym typeface="+mn-ea"/>
              </a:rPr>
              <a:t>基于浏览器，可以跨平台使用</a:t>
            </a:r>
            <a:endParaRPr lang="zh-CN" altLang="en-US" sz="1600" b="1" dirty="0">
              <a:solidFill>
                <a:schemeClr val="tx1">
                  <a:lumMod val="65000"/>
                  <a:lumOff val="35000"/>
                </a:schemeClr>
              </a:solidFill>
              <a:latin typeface="罗西钢笔行楷" panose="02010800040101010101" charset="-122"/>
              <a:ea typeface="罗西钢笔行楷" panose="02010800040101010101" charset="-122"/>
            </a:endParaRPr>
          </a:p>
        </p:txBody>
      </p:sp>
      <p:sp>
        <p:nvSpPr>
          <p:cNvPr id="18" name="TextBox 24"/>
          <p:cNvSpPr txBox="1"/>
          <p:nvPr/>
        </p:nvSpPr>
        <p:spPr>
          <a:xfrm>
            <a:off x="9595896" y="1862455"/>
            <a:ext cx="598241" cy="338554"/>
          </a:xfrm>
          <a:prstGeom prst="rect">
            <a:avLst/>
          </a:prstGeom>
          <a:noFill/>
        </p:spPr>
        <p:txBody>
          <a:bodyPr wrap="none" rtlCol="0">
            <a:spAutoFit/>
          </a:bodyPr>
          <a:lstStyle/>
          <a:p>
            <a:pPr algn="ctr"/>
            <a:r>
              <a:rPr lang="zh-CN" altLang="en-US" sz="1600" b="1" dirty="0" smtClean="0">
                <a:solidFill>
                  <a:schemeClr val="tx1">
                    <a:lumMod val="65000"/>
                    <a:lumOff val="35000"/>
                  </a:schemeClr>
                </a:solidFill>
                <a:latin typeface="罗西钢笔行楷" panose="02010800040101010101" charset="-122"/>
                <a:ea typeface="罗西钢笔行楷" panose="02010800040101010101" charset="-122"/>
              </a:rPr>
              <a:t>缺点</a:t>
            </a:r>
            <a:endParaRPr lang="zh-CN" altLang="en-US" sz="1600" b="1" dirty="0">
              <a:solidFill>
                <a:schemeClr val="tx1">
                  <a:lumMod val="65000"/>
                  <a:lumOff val="35000"/>
                </a:schemeClr>
              </a:solidFill>
              <a:latin typeface="罗西钢笔行楷" panose="02010800040101010101" charset="-122"/>
              <a:ea typeface="罗西钢笔行楷" panose="02010800040101010101" charset="-122"/>
            </a:endParaRPr>
          </a:p>
        </p:txBody>
      </p:sp>
      <p:sp>
        <p:nvSpPr>
          <p:cNvPr id="19" name="TextBox 24"/>
          <p:cNvSpPr txBox="1"/>
          <p:nvPr/>
        </p:nvSpPr>
        <p:spPr>
          <a:xfrm>
            <a:off x="8599616" y="2304415"/>
            <a:ext cx="2590800" cy="1980863"/>
          </a:xfrm>
          <a:prstGeom prst="rect">
            <a:avLst/>
          </a:prstGeom>
          <a:noFill/>
        </p:spPr>
        <p:txBody>
          <a:bodyPr wrap="square" rtlCol="0">
            <a:spAutoFit/>
          </a:bodyPr>
          <a:lstStyle/>
          <a:p>
            <a:pPr>
              <a:lnSpc>
                <a:spcPct val="150000"/>
              </a:lnSpc>
              <a:buFont typeface="Wingdings" panose="05000000000000000000" pitchFamily="2" charset="2"/>
            </a:pPr>
            <a:r>
              <a:rPr lang="en-US" altLang="zh-CN" sz="1400" dirty="0" smtClean="0">
                <a:solidFill>
                  <a:schemeClr val="tx1">
                    <a:lumMod val="65000"/>
                    <a:lumOff val="35000"/>
                  </a:schemeClr>
                </a:solidFill>
                <a:latin typeface="罗西钢笔行楷" panose="02010800040101010101" charset="-122"/>
                <a:ea typeface="罗西钢笔行楷" panose="02010800040101010101" charset="-122"/>
                <a:sym typeface="+mn-ea"/>
              </a:rPr>
              <a:t>1. </a:t>
            </a:r>
            <a:r>
              <a:rPr lang="zh-CN" altLang="en-US" sz="1400" dirty="0" smtClean="0">
                <a:solidFill>
                  <a:schemeClr val="tx1">
                    <a:lumMod val="65000"/>
                    <a:lumOff val="35000"/>
                  </a:schemeClr>
                </a:solidFill>
                <a:latin typeface="罗西钢笔行楷" panose="02010800040101010101" charset="-122"/>
                <a:ea typeface="罗西钢笔行楷" panose="02010800040101010101" charset="-122"/>
                <a:sym typeface="+mn-ea"/>
              </a:rPr>
              <a:t>页面</a:t>
            </a:r>
            <a:r>
              <a:rPr lang="zh-CN" altLang="en-US" sz="1400" dirty="0">
                <a:solidFill>
                  <a:schemeClr val="tx1">
                    <a:lumMod val="65000"/>
                    <a:lumOff val="35000"/>
                  </a:schemeClr>
                </a:solidFill>
                <a:latin typeface="罗西钢笔行楷" panose="02010800040101010101" charset="-122"/>
                <a:ea typeface="罗西钢笔行楷" panose="02010800040101010101" charset="-122"/>
                <a:sym typeface="+mn-ea"/>
              </a:rPr>
              <a:t>跳转费力，不稳定感更强。在网速受到限制时，很多时候出现卡顿或者卡死现象，交互效果受到限制</a:t>
            </a:r>
          </a:p>
          <a:p>
            <a:pPr>
              <a:lnSpc>
                <a:spcPct val="150000"/>
              </a:lnSpc>
              <a:buFont typeface="Wingdings" panose="05000000000000000000" pitchFamily="2" charset="2"/>
            </a:pPr>
            <a:r>
              <a:rPr lang="en-US" altLang="zh-CN" sz="1400" dirty="0" smtClean="0">
                <a:solidFill>
                  <a:schemeClr val="tx1">
                    <a:lumMod val="65000"/>
                    <a:lumOff val="35000"/>
                  </a:schemeClr>
                </a:solidFill>
                <a:latin typeface="罗西钢笔行楷" panose="02010800040101010101" charset="-122"/>
                <a:ea typeface="罗西钢笔行楷" panose="02010800040101010101" charset="-122"/>
                <a:sym typeface="+mn-ea"/>
              </a:rPr>
              <a:t>2. </a:t>
            </a:r>
            <a:r>
              <a:rPr lang="zh-CN" altLang="en-US" sz="1400" dirty="0" smtClean="0">
                <a:solidFill>
                  <a:schemeClr val="tx1">
                    <a:lumMod val="65000"/>
                    <a:lumOff val="35000"/>
                  </a:schemeClr>
                </a:solidFill>
                <a:latin typeface="罗西钢笔行楷" panose="02010800040101010101" charset="-122"/>
                <a:ea typeface="罗西钢笔行楷" panose="02010800040101010101" charset="-122"/>
                <a:sym typeface="+mn-ea"/>
              </a:rPr>
              <a:t>安全性</a:t>
            </a:r>
            <a:r>
              <a:rPr lang="zh-CN" altLang="en-US" sz="1400" dirty="0">
                <a:solidFill>
                  <a:schemeClr val="tx1">
                    <a:lumMod val="65000"/>
                    <a:lumOff val="35000"/>
                  </a:schemeClr>
                </a:solidFill>
                <a:latin typeface="罗西钢笔行楷" panose="02010800040101010101" charset="-122"/>
                <a:ea typeface="罗西钢笔行楷" panose="02010800040101010101" charset="-122"/>
                <a:sym typeface="+mn-ea"/>
              </a:rPr>
              <a:t>相对较低，数据容易泄露或者被劫持</a:t>
            </a:r>
            <a:endParaRPr lang="zh-CN" altLang="en-US" sz="1600" b="1" dirty="0">
              <a:solidFill>
                <a:schemeClr val="tx1">
                  <a:lumMod val="65000"/>
                  <a:lumOff val="35000"/>
                </a:schemeClr>
              </a:solidFill>
              <a:latin typeface="罗西钢笔行楷" panose="02010800040101010101" charset="-122"/>
              <a:ea typeface="罗西钢笔行楷" panose="02010800040101010101" charset="-122"/>
            </a:endParaRPr>
          </a:p>
        </p:txBody>
      </p:sp>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039045" y="2029463"/>
            <a:ext cx="3984370" cy="3559370"/>
          </a:xfrm>
          <a:prstGeom prst="rect">
            <a:avLst/>
          </a:prstGeom>
        </p:spPr>
      </p:pic>
    </p:spTree>
    <p:extLst>
      <p:ext uri="{BB962C8B-B14F-4D97-AF65-F5344CB8AC3E}">
        <p14:creationId xmlns:p14="http://schemas.microsoft.com/office/powerpoint/2010/main" val="209994956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500"/>
                                        <p:tgtEl>
                                          <p:spTgt spid="24"/>
                                        </p:tgtEl>
                                      </p:cBhvr>
                                    </p:animEffect>
                                  </p:childTnLst>
                                </p:cTn>
                              </p:par>
                            </p:childTnLst>
                          </p:cTn>
                        </p:par>
                        <p:par>
                          <p:cTn id="8" fill="hold">
                            <p:stCondLst>
                              <p:cond delay="500"/>
                            </p:stCondLst>
                            <p:childTnLst>
                              <p:par>
                                <p:cTn id="9" presetID="14" presetClass="entr" presetSubtype="5"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randombar(vertical)">
                                      <p:cBhvr>
                                        <p:cTn id="11" dur="500"/>
                                        <p:tgtEl>
                                          <p:spTgt spid="2"/>
                                        </p:tgtEl>
                                      </p:cBhvr>
                                    </p:animEffect>
                                  </p:childTnLst>
                                </p:cTn>
                              </p:par>
                              <p:par>
                                <p:cTn id="12" presetID="12" presetClass="entr" presetSubtype="4" fill="hold" grpId="0" nodeType="with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additive="base">
                                        <p:cTn id="14" dur="500"/>
                                        <p:tgtEl>
                                          <p:spTgt spid="3"/>
                                        </p:tgtEl>
                                        <p:attrNameLst>
                                          <p:attrName>ppt_y</p:attrName>
                                        </p:attrNameLst>
                                      </p:cBhvr>
                                      <p:tavLst>
                                        <p:tav tm="0">
                                          <p:val>
                                            <p:strVal val="#ppt_y+#ppt_h*1.125000"/>
                                          </p:val>
                                        </p:tav>
                                        <p:tav tm="100000">
                                          <p:val>
                                            <p:strVal val="#ppt_y"/>
                                          </p:val>
                                        </p:tav>
                                      </p:tavLst>
                                    </p:anim>
                                    <p:animEffect transition="in" filter="wipe(up)">
                                      <p:cBhvr>
                                        <p:cTn id="15" dur="500"/>
                                        <p:tgtEl>
                                          <p:spTgt spid="3"/>
                                        </p:tgtEl>
                                      </p:cBhvr>
                                    </p:animEffect>
                                  </p:childTnLst>
                                </p:cTn>
                              </p:par>
                            </p:childTnLst>
                          </p:cTn>
                        </p:par>
                        <p:par>
                          <p:cTn id="16" fill="hold">
                            <p:stCondLst>
                              <p:cond delay="1000"/>
                            </p:stCondLst>
                            <p:childTnLst>
                              <p:par>
                                <p:cTn id="17" presetID="22" presetClass="entr" presetSubtype="8" fill="hold" grpId="0" nodeType="after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wipe(left)">
                                      <p:cBhvr>
                                        <p:cTn id="19" dur="500"/>
                                        <p:tgtEl>
                                          <p:spTgt spid="16"/>
                                        </p:tgtEl>
                                      </p:cBhvr>
                                    </p:animEffect>
                                  </p:childTnLst>
                                </p:cTn>
                              </p:par>
                            </p:childTnLst>
                          </p:cTn>
                        </p:par>
                        <p:par>
                          <p:cTn id="20" fill="hold">
                            <p:stCondLst>
                              <p:cond delay="1500"/>
                            </p:stCondLst>
                            <p:childTnLst>
                              <p:par>
                                <p:cTn id="21" presetID="22" presetClass="entr" presetSubtype="8" fill="hold" grpId="0" nodeType="after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wipe(left)">
                                      <p:cBhvr>
                                        <p:cTn id="23" dur="500"/>
                                        <p:tgtEl>
                                          <p:spTgt spid="17"/>
                                        </p:tgtEl>
                                      </p:cBhvr>
                                    </p:animEffect>
                                  </p:childTnLst>
                                </p:cTn>
                              </p:par>
                            </p:childTnLst>
                          </p:cTn>
                        </p:par>
                        <p:par>
                          <p:cTn id="24" fill="hold">
                            <p:stCondLst>
                              <p:cond delay="2000"/>
                            </p:stCondLst>
                            <p:childTnLst>
                              <p:par>
                                <p:cTn id="25" presetID="22" presetClass="entr" presetSubtype="1" fill="hold" nodeType="after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wipe(up)">
                                      <p:cBhvr>
                                        <p:cTn id="27" dur="500"/>
                                        <p:tgtEl>
                                          <p:spTgt spid="14"/>
                                        </p:tgtEl>
                                      </p:cBhvr>
                                    </p:animEffect>
                                  </p:childTnLst>
                                </p:cTn>
                              </p:par>
                            </p:childTnLst>
                          </p:cTn>
                        </p:par>
                        <p:par>
                          <p:cTn id="28" fill="hold">
                            <p:stCondLst>
                              <p:cond delay="2500"/>
                            </p:stCondLst>
                            <p:childTnLst>
                              <p:par>
                                <p:cTn id="29" presetID="22" presetClass="entr" presetSubtype="1" fill="hold" nodeType="after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wipe(up)">
                                      <p:cBhvr>
                                        <p:cTn id="31" dur="500"/>
                                        <p:tgtEl>
                                          <p:spTgt spid="15"/>
                                        </p:tgtEl>
                                      </p:cBhvr>
                                    </p:animEffect>
                                  </p:childTnLst>
                                </p:cTn>
                              </p:par>
                            </p:childTnLst>
                          </p:cTn>
                        </p:par>
                        <p:par>
                          <p:cTn id="32" fill="hold">
                            <p:stCondLst>
                              <p:cond delay="3000"/>
                            </p:stCondLst>
                            <p:childTnLst>
                              <p:par>
                                <p:cTn id="33" presetID="22" presetClass="entr" presetSubtype="8" fill="hold" grpId="0" nodeType="after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wipe(left)">
                                      <p:cBhvr>
                                        <p:cTn id="35" dur="500"/>
                                        <p:tgtEl>
                                          <p:spTgt spid="18"/>
                                        </p:tgtEl>
                                      </p:cBhvr>
                                    </p:animEffect>
                                  </p:childTnLst>
                                </p:cTn>
                              </p:par>
                            </p:childTnLst>
                          </p:cTn>
                        </p:par>
                        <p:par>
                          <p:cTn id="36" fill="hold">
                            <p:stCondLst>
                              <p:cond delay="3500"/>
                            </p:stCondLst>
                            <p:childTnLst>
                              <p:par>
                                <p:cTn id="37" presetID="22" presetClass="entr" presetSubtype="8" fill="hold" grpId="0" nodeType="after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wipe(left)">
                                      <p:cBhvr>
                                        <p:cTn id="39"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6" grpId="0"/>
      <p:bldP spid="17" grpId="0"/>
      <p:bldP spid="18" grpId="0"/>
      <p:bldP spid="1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未标题-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308475" y="429260"/>
            <a:ext cx="3445510" cy="643890"/>
          </a:xfrm>
          <a:prstGeom prst="rect">
            <a:avLst/>
          </a:prstGeom>
        </p:spPr>
      </p:pic>
      <p:sp>
        <p:nvSpPr>
          <p:cNvPr id="3" name="文本框 2"/>
          <p:cNvSpPr txBox="1"/>
          <p:nvPr/>
        </p:nvSpPr>
        <p:spPr>
          <a:xfrm>
            <a:off x="5039360" y="568325"/>
            <a:ext cx="2600960" cy="365760"/>
          </a:xfrm>
          <a:prstGeom prst="rect">
            <a:avLst/>
          </a:prstGeom>
          <a:noFill/>
        </p:spPr>
        <p:txBody>
          <a:bodyPr wrap="square" rtlCol="0">
            <a:spAutoFit/>
          </a:bodyPr>
          <a:lstStyle/>
          <a:p>
            <a:r>
              <a:rPr lang="en-US" altLang="zh-CN" b="1" dirty="0" smtClean="0">
                <a:solidFill>
                  <a:srgbClr val="55463D"/>
                </a:solidFill>
                <a:latin typeface="罗西钢笔行楷" panose="02010800040101010101" charset="-122"/>
                <a:ea typeface="罗西钢笔行楷" panose="02010800040101010101" charset="-122"/>
              </a:rPr>
              <a:t>Hybrid App</a:t>
            </a:r>
            <a:endParaRPr lang="zh-CN" altLang="en-US" b="1" dirty="0">
              <a:solidFill>
                <a:srgbClr val="55463D"/>
              </a:solidFill>
              <a:latin typeface="罗西钢笔行楷" panose="02010800040101010101" charset="-122"/>
              <a:ea typeface="罗西钢笔行楷" panose="02010800040101010101" charset="-122"/>
            </a:endParaRPr>
          </a:p>
        </p:txBody>
      </p:sp>
      <p:pic>
        <p:nvPicPr>
          <p:cNvPr id="24" name="图片 23" descr="树枝"/>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7315" y="-313690"/>
            <a:ext cx="1713230" cy="1844040"/>
          </a:xfrm>
          <a:prstGeom prst="rect">
            <a:avLst/>
          </a:prstGeom>
        </p:spPr>
      </p:pic>
      <p:cxnSp>
        <p:nvCxnSpPr>
          <p:cNvPr id="14" name="直接连接符 13"/>
          <p:cNvCxnSpPr/>
          <p:nvPr/>
        </p:nvCxnSpPr>
        <p:spPr>
          <a:xfrm>
            <a:off x="3784600" y="1862455"/>
            <a:ext cx="0" cy="4069080"/>
          </a:xfrm>
          <a:prstGeom prst="line">
            <a:avLst/>
          </a:prstGeom>
          <a:ln w="12700">
            <a:solidFill>
              <a:srgbClr val="55463D"/>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8392160" y="1862455"/>
            <a:ext cx="0" cy="4069080"/>
          </a:xfrm>
          <a:prstGeom prst="line">
            <a:avLst/>
          </a:prstGeom>
          <a:ln w="12700">
            <a:solidFill>
              <a:srgbClr val="55463D"/>
            </a:solidFill>
          </a:ln>
        </p:spPr>
        <p:style>
          <a:lnRef idx="1">
            <a:schemeClr val="accent1"/>
          </a:lnRef>
          <a:fillRef idx="0">
            <a:schemeClr val="accent1"/>
          </a:fillRef>
          <a:effectRef idx="0">
            <a:schemeClr val="accent1"/>
          </a:effectRef>
          <a:fontRef idx="minor">
            <a:schemeClr val="tx1"/>
          </a:fontRef>
        </p:style>
      </p:cxnSp>
      <p:sp>
        <p:nvSpPr>
          <p:cNvPr id="16" name="TextBox 24"/>
          <p:cNvSpPr txBox="1"/>
          <p:nvPr/>
        </p:nvSpPr>
        <p:spPr>
          <a:xfrm>
            <a:off x="2001484" y="1862455"/>
            <a:ext cx="598241" cy="338554"/>
          </a:xfrm>
          <a:prstGeom prst="rect">
            <a:avLst/>
          </a:prstGeom>
          <a:noFill/>
        </p:spPr>
        <p:txBody>
          <a:bodyPr wrap="none" rtlCol="0">
            <a:spAutoFit/>
          </a:bodyPr>
          <a:lstStyle/>
          <a:p>
            <a:pPr algn="ctr"/>
            <a:r>
              <a:rPr lang="zh-CN" altLang="en-US" sz="1600" b="1" dirty="0" smtClean="0">
                <a:solidFill>
                  <a:schemeClr val="tx1">
                    <a:lumMod val="65000"/>
                    <a:lumOff val="35000"/>
                  </a:schemeClr>
                </a:solidFill>
                <a:latin typeface="罗西钢笔行楷" panose="02010800040101010101" charset="-122"/>
                <a:ea typeface="罗西钢笔行楷" panose="02010800040101010101" charset="-122"/>
              </a:rPr>
              <a:t>优点</a:t>
            </a:r>
            <a:endParaRPr lang="zh-CN" altLang="en-US" sz="1600" b="1" dirty="0">
              <a:solidFill>
                <a:schemeClr val="tx1">
                  <a:lumMod val="65000"/>
                  <a:lumOff val="35000"/>
                </a:schemeClr>
              </a:solidFill>
              <a:latin typeface="罗西钢笔行楷" panose="02010800040101010101" charset="-122"/>
              <a:ea typeface="罗西钢笔行楷" panose="02010800040101010101" charset="-122"/>
            </a:endParaRPr>
          </a:p>
        </p:txBody>
      </p:sp>
      <p:sp>
        <p:nvSpPr>
          <p:cNvPr id="17" name="TextBox 24"/>
          <p:cNvSpPr txBox="1"/>
          <p:nvPr/>
        </p:nvSpPr>
        <p:spPr>
          <a:xfrm>
            <a:off x="430823" y="2304415"/>
            <a:ext cx="3165182" cy="3370153"/>
          </a:xfrm>
          <a:prstGeom prst="rect">
            <a:avLst/>
          </a:prstGeom>
          <a:noFill/>
        </p:spPr>
        <p:txBody>
          <a:bodyPr wrap="square" rtlCol="0">
            <a:spAutoFit/>
          </a:bodyPr>
          <a:lstStyle/>
          <a:p>
            <a:pPr marL="342900" indent="-342900">
              <a:lnSpc>
                <a:spcPct val="150000"/>
              </a:lnSpc>
              <a:buAutoNum type="arabicPeriod"/>
            </a:pPr>
            <a:r>
              <a:rPr lang="en-US" altLang="zh-CN" sz="1400" dirty="0" smtClean="0">
                <a:solidFill>
                  <a:schemeClr val="tx1">
                    <a:lumMod val="65000"/>
                    <a:lumOff val="35000"/>
                  </a:schemeClr>
                </a:solidFill>
                <a:latin typeface="罗西钢笔行楷" panose="02010800040101010101" charset="-122"/>
                <a:ea typeface="罗西钢笔行楷" panose="02010800040101010101" charset="-122"/>
                <a:sym typeface="+mn-ea"/>
              </a:rPr>
              <a:t>Hybrid</a:t>
            </a:r>
            <a:r>
              <a:rPr lang="zh-CN" altLang="en-US" sz="1400" dirty="0">
                <a:solidFill>
                  <a:schemeClr val="tx1">
                    <a:lumMod val="65000"/>
                    <a:lumOff val="35000"/>
                  </a:schemeClr>
                </a:solidFill>
                <a:latin typeface="罗西钢笔行楷" panose="02010800040101010101" charset="-122"/>
                <a:ea typeface="罗西钢笔行楷" panose="02010800040101010101" charset="-122"/>
                <a:sym typeface="+mn-ea"/>
              </a:rPr>
              <a:t>开发方法结合了</a:t>
            </a:r>
            <a:r>
              <a:rPr lang="en-US" altLang="zh-CN" sz="1400" dirty="0">
                <a:solidFill>
                  <a:schemeClr val="tx1">
                    <a:lumMod val="65000"/>
                    <a:lumOff val="35000"/>
                  </a:schemeClr>
                </a:solidFill>
                <a:latin typeface="罗西钢笔行楷" panose="02010800040101010101" charset="-122"/>
                <a:ea typeface="罗西钢笔行楷" panose="02010800040101010101" charset="-122"/>
                <a:sym typeface="+mn-ea"/>
              </a:rPr>
              <a:t>Native</a:t>
            </a:r>
            <a:r>
              <a:rPr lang="zh-CN" altLang="en-US" sz="1400" dirty="0">
                <a:solidFill>
                  <a:schemeClr val="tx1">
                    <a:lumMod val="65000"/>
                    <a:lumOff val="35000"/>
                  </a:schemeClr>
                </a:solidFill>
                <a:latin typeface="罗西钢笔行楷" panose="02010800040101010101" charset="-122"/>
                <a:ea typeface="罗西钢笔行楷" panose="02010800040101010101" charset="-122"/>
                <a:sym typeface="+mn-ea"/>
              </a:rPr>
              <a:t>开发和</a:t>
            </a:r>
            <a:r>
              <a:rPr lang="en-US" altLang="zh-CN" sz="1400" dirty="0">
                <a:solidFill>
                  <a:schemeClr val="tx1">
                    <a:lumMod val="65000"/>
                    <a:lumOff val="35000"/>
                  </a:schemeClr>
                </a:solidFill>
                <a:latin typeface="罗西钢笔行楷" panose="02010800040101010101" charset="-122"/>
                <a:ea typeface="罗西钢笔行楷" panose="02010800040101010101" charset="-122"/>
                <a:sym typeface="+mn-ea"/>
              </a:rPr>
              <a:t>Web</a:t>
            </a:r>
            <a:r>
              <a:rPr lang="zh-CN" altLang="en-US" sz="1400" dirty="0">
                <a:solidFill>
                  <a:schemeClr val="tx1">
                    <a:lumMod val="65000"/>
                    <a:lumOff val="35000"/>
                  </a:schemeClr>
                </a:solidFill>
                <a:latin typeface="罗西钢笔行楷" panose="02010800040101010101" charset="-122"/>
                <a:ea typeface="罗西钢笔行楷" panose="02010800040101010101" charset="-122"/>
                <a:sym typeface="+mn-ea"/>
              </a:rPr>
              <a:t>技术，借助该技术开发者能够轻松使用跨平台</a:t>
            </a:r>
            <a:r>
              <a:rPr lang="en-US" altLang="zh-CN" sz="1400" dirty="0">
                <a:solidFill>
                  <a:schemeClr val="tx1">
                    <a:lumMod val="65000"/>
                    <a:lumOff val="35000"/>
                  </a:schemeClr>
                </a:solidFill>
                <a:latin typeface="罗西钢笔行楷" panose="02010800040101010101" charset="-122"/>
                <a:ea typeface="罗西钢笔行楷" panose="02010800040101010101" charset="-122"/>
                <a:sym typeface="+mn-ea"/>
              </a:rPr>
              <a:t>Web</a:t>
            </a:r>
            <a:r>
              <a:rPr lang="zh-CN" altLang="en-US" sz="1400" dirty="0">
                <a:solidFill>
                  <a:schemeClr val="tx1">
                    <a:lumMod val="65000"/>
                    <a:lumOff val="35000"/>
                  </a:schemeClr>
                </a:solidFill>
                <a:latin typeface="罗西钢笔行楷" panose="02010800040101010101" charset="-122"/>
                <a:ea typeface="罗西钢笔行楷" panose="02010800040101010101" charset="-122"/>
                <a:sym typeface="+mn-ea"/>
              </a:rPr>
              <a:t>技术，可以在需要时直接访问</a:t>
            </a:r>
            <a:r>
              <a:rPr lang="en-US" altLang="zh-CN" sz="1400" dirty="0">
                <a:solidFill>
                  <a:schemeClr val="tx1">
                    <a:lumMod val="65000"/>
                    <a:lumOff val="35000"/>
                  </a:schemeClr>
                </a:solidFill>
                <a:latin typeface="罗西钢笔行楷" panose="02010800040101010101" charset="-122"/>
                <a:ea typeface="罗西钢笔行楷" panose="02010800040101010101" charset="-122"/>
                <a:sym typeface="+mn-ea"/>
              </a:rPr>
              <a:t>Native </a:t>
            </a:r>
            <a:r>
              <a:rPr lang="en-US" altLang="zh-CN" sz="1400" dirty="0" smtClean="0">
                <a:solidFill>
                  <a:schemeClr val="tx1">
                    <a:lumMod val="65000"/>
                    <a:lumOff val="35000"/>
                  </a:schemeClr>
                </a:solidFill>
                <a:latin typeface="罗西钢笔行楷" panose="02010800040101010101" charset="-122"/>
                <a:ea typeface="罗西钢笔行楷" panose="02010800040101010101" charset="-122"/>
                <a:sym typeface="+mn-ea"/>
              </a:rPr>
              <a:t>API</a:t>
            </a:r>
            <a:r>
              <a:rPr lang="zh-CN" altLang="en-US" sz="1400" dirty="0" smtClean="0">
                <a:solidFill>
                  <a:schemeClr val="tx1">
                    <a:lumMod val="65000"/>
                    <a:lumOff val="35000"/>
                  </a:schemeClr>
                </a:solidFill>
                <a:latin typeface="罗西钢笔行楷" panose="02010800040101010101" charset="-122"/>
                <a:ea typeface="罗西钢笔行楷" panose="02010800040101010101" charset="-122"/>
                <a:sym typeface="+mn-ea"/>
              </a:rPr>
              <a:t>。</a:t>
            </a:r>
            <a:endParaRPr lang="en-US" altLang="zh-CN" sz="1400" dirty="0" smtClean="0">
              <a:solidFill>
                <a:schemeClr val="tx1">
                  <a:lumMod val="65000"/>
                  <a:lumOff val="35000"/>
                </a:schemeClr>
              </a:solidFill>
              <a:latin typeface="罗西钢笔行楷" panose="02010800040101010101" charset="-122"/>
              <a:ea typeface="罗西钢笔行楷" panose="02010800040101010101" charset="-122"/>
              <a:sym typeface="+mn-ea"/>
            </a:endParaRPr>
          </a:p>
          <a:p>
            <a:pPr marL="342900" indent="-342900">
              <a:lnSpc>
                <a:spcPct val="150000"/>
              </a:lnSpc>
              <a:buAutoNum type="arabicPeriod"/>
            </a:pPr>
            <a:r>
              <a:rPr lang="en-US" altLang="zh-CN" sz="1400" dirty="0" smtClean="0">
                <a:solidFill>
                  <a:schemeClr val="tx1">
                    <a:lumMod val="65000"/>
                    <a:lumOff val="35000"/>
                  </a:schemeClr>
                </a:solidFill>
                <a:latin typeface="罗西钢笔行楷" panose="02010800040101010101" charset="-122"/>
                <a:ea typeface="罗西钢笔行楷" panose="02010800040101010101" charset="-122"/>
                <a:sym typeface="+mn-ea"/>
              </a:rPr>
              <a:t>Native</a:t>
            </a:r>
            <a:r>
              <a:rPr lang="zh-CN" altLang="en-US" sz="1400" dirty="0">
                <a:solidFill>
                  <a:schemeClr val="tx1">
                    <a:lumMod val="65000"/>
                    <a:lumOff val="35000"/>
                  </a:schemeClr>
                </a:solidFill>
                <a:latin typeface="罗西钢笔行楷" panose="02010800040101010101" charset="-122"/>
                <a:ea typeface="罗西钢笔行楷" panose="02010800040101010101" charset="-122"/>
                <a:sym typeface="+mn-ea"/>
              </a:rPr>
              <a:t>代码部分使用操作系统的</a:t>
            </a:r>
            <a:r>
              <a:rPr lang="en-US" altLang="zh-CN" sz="1400" dirty="0">
                <a:solidFill>
                  <a:schemeClr val="tx1">
                    <a:lumMod val="65000"/>
                    <a:lumOff val="35000"/>
                  </a:schemeClr>
                </a:solidFill>
                <a:latin typeface="罗西钢笔行楷" panose="02010800040101010101" charset="-122"/>
                <a:ea typeface="罗西钢笔行楷" panose="02010800040101010101" charset="-122"/>
                <a:sym typeface="+mn-ea"/>
              </a:rPr>
              <a:t>API</a:t>
            </a:r>
            <a:r>
              <a:rPr lang="zh-CN" altLang="en-US" sz="1400" dirty="0">
                <a:solidFill>
                  <a:schemeClr val="tx1">
                    <a:lumMod val="65000"/>
                    <a:lumOff val="35000"/>
                  </a:schemeClr>
                </a:solidFill>
                <a:latin typeface="罗西钢笔行楷" panose="02010800040101010101" charset="-122"/>
                <a:ea typeface="罗西钢笔行楷" panose="02010800040101010101" charset="-122"/>
                <a:sym typeface="+mn-ea"/>
              </a:rPr>
              <a:t>来创建嵌入式</a:t>
            </a:r>
            <a:r>
              <a:rPr lang="en-US" altLang="zh-CN" sz="1400" dirty="0">
                <a:solidFill>
                  <a:schemeClr val="tx1">
                    <a:lumMod val="65000"/>
                    <a:lumOff val="35000"/>
                  </a:schemeClr>
                </a:solidFill>
                <a:latin typeface="罗西钢笔行楷" panose="02010800040101010101" charset="-122"/>
                <a:ea typeface="罗西钢笔行楷" panose="02010800040101010101" charset="-122"/>
                <a:sym typeface="+mn-ea"/>
              </a:rPr>
              <a:t>HTML</a:t>
            </a:r>
            <a:r>
              <a:rPr lang="zh-CN" altLang="en-US" sz="1400" dirty="0">
                <a:solidFill>
                  <a:schemeClr val="tx1">
                    <a:lumMod val="65000"/>
                    <a:lumOff val="35000"/>
                  </a:schemeClr>
                </a:solidFill>
                <a:latin typeface="罗西钢笔行楷" panose="02010800040101010101" charset="-122"/>
                <a:ea typeface="罗西钢笔行楷" panose="02010800040101010101" charset="-122"/>
                <a:sym typeface="+mn-ea"/>
              </a:rPr>
              <a:t>渲染引擎，为此其成为浏览器和设备的</a:t>
            </a:r>
            <a:r>
              <a:rPr lang="en-US" altLang="zh-CN" sz="1400" dirty="0">
                <a:solidFill>
                  <a:schemeClr val="tx1">
                    <a:lumMod val="65000"/>
                    <a:lumOff val="35000"/>
                  </a:schemeClr>
                </a:solidFill>
                <a:latin typeface="罗西钢笔行楷" panose="02010800040101010101" charset="-122"/>
                <a:ea typeface="罗西钢笔行楷" panose="02010800040101010101" charset="-122"/>
                <a:sym typeface="+mn-ea"/>
              </a:rPr>
              <a:t>API</a:t>
            </a:r>
            <a:r>
              <a:rPr lang="zh-CN" altLang="en-US" sz="1400" dirty="0">
                <a:solidFill>
                  <a:schemeClr val="tx1">
                    <a:lumMod val="65000"/>
                    <a:lumOff val="35000"/>
                  </a:schemeClr>
                </a:solidFill>
                <a:latin typeface="罗西钢笔行楷" panose="02010800040101010101" charset="-122"/>
                <a:ea typeface="罗西钢笔行楷" panose="02010800040101010101" charset="-122"/>
                <a:sym typeface="+mn-ea"/>
              </a:rPr>
              <a:t>之间的桥梁，帮助开发者充分利用移动设备的全部</a:t>
            </a:r>
            <a:r>
              <a:rPr lang="zh-CN" altLang="en-US" sz="1400" dirty="0" smtClean="0">
                <a:solidFill>
                  <a:schemeClr val="tx1">
                    <a:lumMod val="65000"/>
                    <a:lumOff val="35000"/>
                  </a:schemeClr>
                </a:solidFill>
                <a:latin typeface="罗西钢笔行楷" panose="02010800040101010101" charset="-122"/>
                <a:ea typeface="罗西钢笔行楷" panose="02010800040101010101" charset="-122"/>
                <a:sym typeface="+mn-ea"/>
              </a:rPr>
              <a:t>特性。</a:t>
            </a:r>
            <a:endParaRPr lang="en-US" altLang="zh-CN" sz="1600" b="1" dirty="0">
              <a:solidFill>
                <a:schemeClr val="tx1">
                  <a:lumMod val="65000"/>
                  <a:lumOff val="35000"/>
                </a:schemeClr>
              </a:solidFill>
              <a:latin typeface="罗西钢笔行楷" panose="02010800040101010101" charset="-122"/>
              <a:ea typeface="罗西钢笔行楷" panose="02010800040101010101" charset="-122"/>
              <a:sym typeface="+mn-ea"/>
            </a:endParaRPr>
          </a:p>
          <a:p>
            <a:pPr marL="342900" indent="-342900">
              <a:lnSpc>
                <a:spcPct val="150000"/>
              </a:lnSpc>
              <a:buAutoNum type="arabicPeriod"/>
            </a:pPr>
            <a:r>
              <a:rPr lang="zh-CN" altLang="en-US" sz="1400" dirty="0">
                <a:solidFill>
                  <a:schemeClr val="tx1">
                    <a:lumMod val="65000"/>
                    <a:lumOff val="35000"/>
                  </a:schemeClr>
                </a:solidFill>
                <a:latin typeface="罗西钢笔行楷" panose="02010800040101010101" charset="-122"/>
                <a:ea typeface="罗西钢笔行楷" panose="02010800040101010101" charset="-122"/>
                <a:sym typeface="+mn-ea"/>
              </a:rPr>
              <a:t>具有上述两种</a:t>
            </a:r>
            <a:r>
              <a:rPr lang="en-US" altLang="zh-CN" sz="1400" dirty="0">
                <a:solidFill>
                  <a:schemeClr val="tx1">
                    <a:lumMod val="65000"/>
                    <a:lumOff val="35000"/>
                  </a:schemeClr>
                </a:solidFill>
                <a:latin typeface="罗西钢笔行楷" panose="02010800040101010101" charset="-122"/>
                <a:ea typeface="罗西钢笔行楷" panose="02010800040101010101" charset="-122"/>
                <a:sym typeface="+mn-ea"/>
              </a:rPr>
              <a:t>App</a:t>
            </a:r>
            <a:r>
              <a:rPr lang="zh-CN" altLang="en-US" sz="1400" dirty="0">
                <a:solidFill>
                  <a:schemeClr val="tx1">
                    <a:lumMod val="65000"/>
                    <a:lumOff val="35000"/>
                  </a:schemeClr>
                </a:solidFill>
                <a:latin typeface="罗西钢笔行楷" panose="02010800040101010101" charset="-122"/>
                <a:ea typeface="罗西钢笔行楷" panose="02010800040101010101" charset="-122"/>
                <a:sym typeface="+mn-ea"/>
              </a:rPr>
              <a:t>的优点</a:t>
            </a:r>
            <a:endParaRPr lang="en-US" altLang="zh-CN" sz="1400" dirty="0">
              <a:solidFill>
                <a:schemeClr val="tx1">
                  <a:lumMod val="65000"/>
                  <a:lumOff val="35000"/>
                </a:schemeClr>
              </a:solidFill>
              <a:latin typeface="罗西钢笔行楷" panose="02010800040101010101" charset="-122"/>
              <a:ea typeface="罗西钢笔行楷" panose="02010800040101010101" charset="-122"/>
              <a:sym typeface="+mn-ea"/>
            </a:endParaRPr>
          </a:p>
        </p:txBody>
      </p:sp>
      <p:sp>
        <p:nvSpPr>
          <p:cNvPr id="18" name="TextBox 24"/>
          <p:cNvSpPr txBox="1"/>
          <p:nvPr/>
        </p:nvSpPr>
        <p:spPr>
          <a:xfrm>
            <a:off x="9595896" y="1862455"/>
            <a:ext cx="598241" cy="338554"/>
          </a:xfrm>
          <a:prstGeom prst="rect">
            <a:avLst/>
          </a:prstGeom>
          <a:noFill/>
        </p:spPr>
        <p:txBody>
          <a:bodyPr wrap="none" rtlCol="0">
            <a:spAutoFit/>
          </a:bodyPr>
          <a:lstStyle/>
          <a:p>
            <a:pPr algn="ctr"/>
            <a:r>
              <a:rPr lang="zh-CN" altLang="en-US" sz="1600" b="1" dirty="0" smtClean="0">
                <a:solidFill>
                  <a:schemeClr val="tx1">
                    <a:lumMod val="65000"/>
                    <a:lumOff val="35000"/>
                  </a:schemeClr>
                </a:solidFill>
                <a:latin typeface="罗西钢笔行楷" panose="02010800040101010101" charset="-122"/>
                <a:ea typeface="罗西钢笔行楷" panose="02010800040101010101" charset="-122"/>
              </a:rPr>
              <a:t>缺点</a:t>
            </a:r>
            <a:endParaRPr lang="zh-CN" altLang="en-US" sz="1600" b="1" dirty="0">
              <a:solidFill>
                <a:schemeClr val="tx1">
                  <a:lumMod val="65000"/>
                  <a:lumOff val="35000"/>
                </a:schemeClr>
              </a:solidFill>
              <a:latin typeface="罗西钢笔行楷" panose="02010800040101010101" charset="-122"/>
              <a:ea typeface="罗西钢笔行楷" panose="02010800040101010101" charset="-122"/>
            </a:endParaRPr>
          </a:p>
        </p:txBody>
      </p:sp>
      <p:sp>
        <p:nvSpPr>
          <p:cNvPr id="19" name="TextBox 24"/>
          <p:cNvSpPr txBox="1"/>
          <p:nvPr/>
        </p:nvSpPr>
        <p:spPr>
          <a:xfrm>
            <a:off x="8599616" y="2304415"/>
            <a:ext cx="2590800" cy="2950359"/>
          </a:xfrm>
          <a:prstGeom prst="rect">
            <a:avLst/>
          </a:prstGeom>
          <a:noFill/>
        </p:spPr>
        <p:txBody>
          <a:bodyPr wrap="square" rtlCol="0">
            <a:spAutoFit/>
          </a:bodyPr>
          <a:lstStyle/>
          <a:p>
            <a:pPr>
              <a:lnSpc>
                <a:spcPct val="150000"/>
              </a:lnSpc>
              <a:buFont typeface="Wingdings" panose="05000000000000000000" pitchFamily="2" charset="2"/>
            </a:pPr>
            <a:r>
              <a:rPr lang="en-US" altLang="zh-CN" sz="1400" dirty="0" smtClean="0">
                <a:solidFill>
                  <a:schemeClr val="tx1">
                    <a:lumMod val="65000"/>
                    <a:lumOff val="35000"/>
                  </a:schemeClr>
                </a:solidFill>
                <a:latin typeface="罗西钢笔行楷" panose="02010800040101010101" charset="-122"/>
                <a:ea typeface="罗西钢笔行楷" panose="02010800040101010101" charset="-122"/>
                <a:sym typeface="+mn-ea"/>
              </a:rPr>
              <a:t>    APP</a:t>
            </a:r>
            <a:r>
              <a:rPr lang="zh-CN" altLang="en-US" sz="1400" dirty="0">
                <a:solidFill>
                  <a:schemeClr val="tx1">
                    <a:lumMod val="65000"/>
                    <a:lumOff val="35000"/>
                  </a:schemeClr>
                </a:solidFill>
                <a:latin typeface="罗西钢笔行楷" panose="02010800040101010101" charset="-122"/>
                <a:ea typeface="罗西钢笔行楷" panose="02010800040101010101" charset="-122"/>
                <a:sym typeface="+mn-ea"/>
              </a:rPr>
              <a:t>的</a:t>
            </a:r>
            <a:r>
              <a:rPr lang="en-US" altLang="zh-CN" sz="1400" dirty="0">
                <a:solidFill>
                  <a:schemeClr val="tx1">
                    <a:lumMod val="65000"/>
                    <a:lumOff val="35000"/>
                  </a:schemeClr>
                </a:solidFill>
                <a:latin typeface="罗西钢笔行楷" panose="02010800040101010101" charset="-122"/>
                <a:ea typeface="罗西钢笔行楷" panose="02010800040101010101" charset="-122"/>
                <a:sym typeface="+mn-ea"/>
              </a:rPr>
              <a:t>Web</a:t>
            </a:r>
            <a:r>
              <a:rPr lang="zh-CN" altLang="en-US" sz="1400" dirty="0">
                <a:solidFill>
                  <a:schemeClr val="tx1">
                    <a:lumMod val="65000"/>
                    <a:lumOff val="35000"/>
                  </a:schemeClr>
                </a:solidFill>
                <a:latin typeface="罗西钢笔行楷" panose="02010800040101010101" charset="-122"/>
                <a:ea typeface="罗西钢笔行楷" panose="02010800040101010101" charset="-122"/>
                <a:sym typeface="+mn-ea"/>
              </a:rPr>
              <a:t>部分可能是驻留在服务器上的网页，封装到</a:t>
            </a:r>
            <a:r>
              <a:rPr lang="en-US" altLang="zh-CN" sz="1400" dirty="0">
                <a:solidFill>
                  <a:schemeClr val="tx1">
                    <a:lumMod val="65000"/>
                    <a:lumOff val="35000"/>
                  </a:schemeClr>
                </a:solidFill>
                <a:latin typeface="罗西钢笔行楷" panose="02010800040101010101" charset="-122"/>
                <a:ea typeface="罗西钢笔行楷" panose="02010800040101010101" charset="-122"/>
                <a:sym typeface="+mn-ea"/>
              </a:rPr>
              <a:t>App</a:t>
            </a:r>
            <a:r>
              <a:rPr lang="zh-CN" altLang="en-US" sz="1400" dirty="0">
                <a:solidFill>
                  <a:schemeClr val="tx1">
                    <a:lumMod val="65000"/>
                    <a:lumOff val="35000"/>
                  </a:schemeClr>
                </a:solidFill>
                <a:latin typeface="罗西钢笔行楷" panose="02010800040101010101" charset="-122"/>
                <a:ea typeface="罗西钢笔行楷" panose="02010800040101010101" charset="-122"/>
                <a:sym typeface="+mn-ea"/>
              </a:rPr>
              <a:t>代码中，存储在设备本地。一方面是这个方法摈弃了任何离线可用性，因为设备与网络没有连接时，无法访问设备。另一方面，把</a:t>
            </a:r>
            <a:r>
              <a:rPr lang="en-US" altLang="zh-CN" sz="1400" dirty="0">
                <a:solidFill>
                  <a:schemeClr val="tx1">
                    <a:lumMod val="65000"/>
                    <a:lumOff val="35000"/>
                  </a:schemeClr>
                </a:solidFill>
                <a:latin typeface="罗西钢笔行楷" panose="02010800040101010101" charset="-122"/>
                <a:ea typeface="罗西钢笔行楷" panose="02010800040101010101" charset="-122"/>
                <a:sym typeface="+mn-ea"/>
              </a:rPr>
              <a:t>Web</a:t>
            </a:r>
            <a:r>
              <a:rPr lang="zh-CN" altLang="en-US" sz="1400" dirty="0">
                <a:solidFill>
                  <a:schemeClr val="tx1">
                    <a:lumMod val="65000"/>
                    <a:lumOff val="35000"/>
                  </a:schemeClr>
                </a:solidFill>
                <a:latin typeface="罗西钢笔行楷" panose="02010800040101010101" charset="-122"/>
                <a:ea typeface="罗西钢笔行楷" panose="02010800040101010101" charset="-122"/>
                <a:sym typeface="+mn-ea"/>
              </a:rPr>
              <a:t>代码封装到</a:t>
            </a:r>
            <a:r>
              <a:rPr lang="en-US" altLang="zh-CN" sz="1400" dirty="0">
                <a:solidFill>
                  <a:schemeClr val="tx1">
                    <a:lumMod val="65000"/>
                    <a:lumOff val="35000"/>
                  </a:schemeClr>
                </a:solidFill>
                <a:latin typeface="罗西钢笔行楷" panose="02010800040101010101" charset="-122"/>
                <a:ea typeface="罗西钢笔行楷" panose="02010800040101010101" charset="-122"/>
                <a:sym typeface="+mn-ea"/>
              </a:rPr>
              <a:t>APP</a:t>
            </a:r>
            <a:r>
              <a:rPr lang="zh-CN" altLang="en-US" sz="1400" dirty="0">
                <a:solidFill>
                  <a:schemeClr val="tx1">
                    <a:lumMod val="65000"/>
                    <a:lumOff val="35000"/>
                  </a:schemeClr>
                </a:solidFill>
                <a:latin typeface="罗西钢笔行楷" panose="02010800040101010101" charset="-122"/>
                <a:ea typeface="罗西钢笔行楷" panose="02010800040101010101" charset="-122"/>
                <a:sym typeface="+mn-ea"/>
              </a:rPr>
              <a:t>里面可以提高性能和可访问性，但是不允许远程更新</a:t>
            </a:r>
            <a:r>
              <a:rPr lang="zh-CN" altLang="en-US" sz="1400" dirty="0" smtClean="0">
                <a:solidFill>
                  <a:schemeClr val="tx1">
                    <a:lumMod val="65000"/>
                    <a:lumOff val="35000"/>
                  </a:schemeClr>
                </a:solidFill>
                <a:latin typeface="罗西钢笔行楷" panose="02010800040101010101" charset="-122"/>
                <a:ea typeface="罗西钢笔行楷" panose="02010800040101010101" charset="-122"/>
                <a:sym typeface="+mn-ea"/>
              </a:rPr>
              <a:t>。</a:t>
            </a:r>
            <a:endParaRPr lang="zh-CN" altLang="en-US" sz="1400" dirty="0">
              <a:solidFill>
                <a:schemeClr val="tx1">
                  <a:lumMod val="65000"/>
                  <a:lumOff val="35000"/>
                </a:schemeClr>
              </a:solidFill>
              <a:latin typeface="罗西钢笔行楷" panose="02010800040101010101" charset="-122"/>
              <a:ea typeface="罗西钢笔行楷" panose="02010800040101010101" charset="-122"/>
              <a:sym typeface="+mn-ea"/>
            </a:endParaRPr>
          </a:p>
        </p:txBody>
      </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65319" y="2406386"/>
            <a:ext cx="4526841" cy="2848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9994956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500"/>
                                        <p:tgtEl>
                                          <p:spTgt spid="24"/>
                                        </p:tgtEl>
                                      </p:cBhvr>
                                    </p:animEffect>
                                  </p:childTnLst>
                                </p:cTn>
                              </p:par>
                            </p:childTnLst>
                          </p:cTn>
                        </p:par>
                        <p:par>
                          <p:cTn id="8" fill="hold">
                            <p:stCondLst>
                              <p:cond delay="500"/>
                            </p:stCondLst>
                            <p:childTnLst>
                              <p:par>
                                <p:cTn id="9" presetID="14" presetClass="entr" presetSubtype="5"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randombar(vertical)">
                                      <p:cBhvr>
                                        <p:cTn id="11" dur="500"/>
                                        <p:tgtEl>
                                          <p:spTgt spid="2"/>
                                        </p:tgtEl>
                                      </p:cBhvr>
                                    </p:animEffect>
                                  </p:childTnLst>
                                </p:cTn>
                              </p:par>
                              <p:par>
                                <p:cTn id="12" presetID="12" presetClass="entr" presetSubtype="4" fill="hold" grpId="0" nodeType="with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additive="base">
                                        <p:cTn id="14" dur="500"/>
                                        <p:tgtEl>
                                          <p:spTgt spid="3"/>
                                        </p:tgtEl>
                                        <p:attrNameLst>
                                          <p:attrName>ppt_y</p:attrName>
                                        </p:attrNameLst>
                                      </p:cBhvr>
                                      <p:tavLst>
                                        <p:tav tm="0">
                                          <p:val>
                                            <p:strVal val="#ppt_y+#ppt_h*1.125000"/>
                                          </p:val>
                                        </p:tav>
                                        <p:tav tm="100000">
                                          <p:val>
                                            <p:strVal val="#ppt_y"/>
                                          </p:val>
                                        </p:tav>
                                      </p:tavLst>
                                    </p:anim>
                                    <p:animEffect transition="in" filter="wipe(up)">
                                      <p:cBhvr>
                                        <p:cTn id="15" dur="500"/>
                                        <p:tgtEl>
                                          <p:spTgt spid="3"/>
                                        </p:tgtEl>
                                      </p:cBhvr>
                                    </p:animEffect>
                                  </p:childTnLst>
                                </p:cTn>
                              </p:par>
                            </p:childTnLst>
                          </p:cTn>
                        </p:par>
                        <p:par>
                          <p:cTn id="16" fill="hold">
                            <p:stCondLst>
                              <p:cond delay="1000"/>
                            </p:stCondLst>
                            <p:childTnLst>
                              <p:par>
                                <p:cTn id="17" presetID="22" presetClass="entr" presetSubtype="8" fill="hold" grpId="0" nodeType="after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wipe(left)">
                                      <p:cBhvr>
                                        <p:cTn id="19" dur="500"/>
                                        <p:tgtEl>
                                          <p:spTgt spid="16"/>
                                        </p:tgtEl>
                                      </p:cBhvr>
                                    </p:animEffect>
                                  </p:childTnLst>
                                </p:cTn>
                              </p:par>
                            </p:childTnLst>
                          </p:cTn>
                        </p:par>
                        <p:par>
                          <p:cTn id="20" fill="hold">
                            <p:stCondLst>
                              <p:cond delay="1500"/>
                            </p:stCondLst>
                            <p:childTnLst>
                              <p:par>
                                <p:cTn id="21" presetID="22" presetClass="entr" presetSubtype="8" fill="hold" grpId="0" nodeType="after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wipe(left)">
                                      <p:cBhvr>
                                        <p:cTn id="23" dur="500"/>
                                        <p:tgtEl>
                                          <p:spTgt spid="17"/>
                                        </p:tgtEl>
                                      </p:cBhvr>
                                    </p:animEffect>
                                  </p:childTnLst>
                                </p:cTn>
                              </p:par>
                            </p:childTnLst>
                          </p:cTn>
                        </p:par>
                        <p:par>
                          <p:cTn id="24" fill="hold">
                            <p:stCondLst>
                              <p:cond delay="2000"/>
                            </p:stCondLst>
                            <p:childTnLst>
                              <p:par>
                                <p:cTn id="25" presetID="22" presetClass="entr" presetSubtype="1" fill="hold" nodeType="after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wipe(up)">
                                      <p:cBhvr>
                                        <p:cTn id="27" dur="500"/>
                                        <p:tgtEl>
                                          <p:spTgt spid="14"/>
                                        </p:tgtEl>
                                      </p:cBhvr>
                                    </p:animEffect>
                                  </p:childTnLst>
                                </p:cTn>
                              </p:par>
                            </p:childTnLst>
                          </p:cTn>
                        </p:par>
                        <p:par>
                          <p:cTn id="28" fill="hold">
                            <p:stCondLst>
                              <p:cond delay="2500"/>
                            </p:stCondLst>
                            <p:childTnLst>
                              <p:par>
                                <p:cTn id="29" presetID="22" presetClass="entr" presetSubtype="1" fill="hold" nodeType="after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wipe(up)">
                                      <p:cBhvr>
                                        <p:cTn id="31" dur="500"/>
                                        <p:tgtEl>
                                          <p:spTgt spid="15"/>
                                        </p:tgtEl>
                                      </p:cBhvr>
                                    </p:animEffect>
                                  </p:childTnLst>
                                </p:cTn>
                              </p:par>
                            </p:childTnLst>
                          </p:cTn>
                        </p:par>
                        <p:par>
                          <p:cTn id="32" fill="hold">
                            <p:stCondLst>
                              <p:cond delay="3000"/>
                            </p:stCondLst>
                            <p:childTnLst>
                              <p:par>
                                <p:cTn id="33" presetID="22" presetClass="entr" presetSubtype="8" fill="hold" grpId="0" nodeType="after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wipe(left)">
                                      <p:cBhvr>
                                        <p:cTn id="35" dur="500"/>
                                        <p:tgtEl>
                                          <p:spTgt spid="18"/>
                                        </p:tgtEl>
                                      </p:cBhvr>
                                    </p:animEffect>
                                  </p:childTnLst>
                                </p:cTn>
                              </p:par>
                            </p:childTnLst>
                          </p:cTn>
                        </p:par>
                        <p:par>
                          <p:cTn id="36" fill="hold">
                            <p:stCondLst>
                              <p:cond delay="3500"/>
                            </p:stCondLst>
                            <p:childTnLst>
                              <p:par>
                                <p:cTn id="37" presetID="22" presetClass="entr" presetSubtype="8" fill="hold" grpId="0" nodeType="after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wipe(left)">
                                      <p:cBhvr>
                                        <p:cTn id="39"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6" grpId="0"/>
      <p:bldP spid="17" grpId="0"/>
      <p:bldP spid="18" grpId="0"/>
      <p:bldP spid="19" grpId="0"/>
    </p:bldLst>
  </p:timing>
</p:sld>
</file>

<file path=ppt/theme/theme1.xml><?xml version="1.0" encoding="utf-8"?>
<a:theme xmlns:a="http://schemas.openxmlformats.org/drawingml/2006/main" name="第一PPT，www.1ppt.com">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501</TotalTime>
  <Words>2217</Words>
  <Application>Microsoft Office PowerPoint</Application>
  <PresentationFormat>自定义</PresentationFormat>
  <Paragraphs>220</Paragraphs>
  <Slides>29</Slides>
  <Notes>0</Notes>
  <HiddenSlides>0</HiddenSlides>
  <MMClips>0</MMClips>
  <ScaleCrop>false</ScaleCrop>
  <HeadingPairs>
    <vt:vector size="4" baseType="variant">
      <vt:variant>
        <vt:lpstr>主题</vt:lpstr>
      </vt:variant>
      <vt:variant>
        <vt:i4>1</vt:i4>
      </vt:variant>
      <vt:variant>
        <vt:lpstr>幻灯片标题</vt:lpstr>
      </vt:variant>
      <vt:variant>
        <vt:i4>29</vt:i4>
      </vt:variant>
    </vt:vector>
  </HeadingPairs>
  <TitlesOfParts>
    <vt:vector size="30" baseType="lpstr">
      <vt:lpstr>第一PPT，www.1ppt.com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第一PPT，www.1ppt.com</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清新手绘</dc:title>
  <dc:creator>第一PPT</dc:creator>
  <cp:keywords>www.1ppt.com</cp:keywords>
  <dc:description>www.1ppt.com</dc:description>
  <cp:lastModifiedBy>lenovo</cp:lastModifiedBy>
  <cp:revision>77</cp:revision>
  <dcterms:created xsi:type="dcterms:W3CDTF">2017-05-09T08:28:00Z</dcterms:created>
  <dcterms:modified xsi:type="dcterms:W3CDTF">2019-04-06T08:33:49Z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2052-10.1.0.6391</vt:lpwstr>
  </property>
</Properties>
</file>